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81" r:id="rId16"/>
    <p:sldId id="276" r:id="rId17"/>
    <p:sldId id="278" r:id="rId18"/>
    <p:sldId id="279" r:id="rId19"/>
    <p:sldId id="280" r:id="rId20"/>
    <p:sldId id="277" r:id="rId21"/>
    <p:sldId id="282" r:id="rId22"/>
    <p:sldId id="283" r:id="rId23"/>
    <p:sldId id="286" r:id="rId24"/>
    <p:sldId id="288" r:id="rId25"/>
    <p:sldId id="289" r:id="rId26"/>
    <p:sldId id="290" r:id="rId27"/>
    <p:sldId id="291" r:id="rId28"/>
    <p:sldId id="284" r:id="rId29"/>
    <p:sldId id="292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A4E"/>
    <a:srgbClr val="7D25B1"/>
    <a:srgbClr val="FF579A"/>
    <a:srgbClr val="0C0D12"/>
    <a:srgbClr val="435161"/>
    <a:srgbClr val="00B59A"/>
    <a:srgbClr val="00C3E6"/>
    <a:srgbClr val="24B6AB"/>
    <a:srgbClr val="222933"/>
    <a:srgbClr val="1E2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049" autoAdjust="0"/>
  </p:normalViewPr>
  <p:slideViewPr>
    <p:cSldViewPr snapToGrid="0">
      <p:cViewPr varScale="1">
        <p:scale>
          <a:sx n="65" d="100"/>
          <a:sy n="65" d="100"/>
        </p:scale>
        <p:origin x="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D112FEF-0D28-40C0-6B0C-DAC870B6E8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16928E5-2582-81B2-BFD5-5DBE0B5EFD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EBD2F-D885-4F68-8253-47288B14B5AF}" type="datetime1">
              <a:rPr lang="fr-FR" smtClean="0"/>
              <a:t>03/09/2023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CD5BBA-21ED-B7E2-7384-1045E947F5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B04EB6-D28F-CC92-DC27-87172294F2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189EF-FCF5-4C66-9E76-2443292177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42331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539C6-C21D-4295-9854-E16A65CFF3BE}" type="datetime1">
              <a:rPr lang="fr-FR" smtClean="0"/>
              <a:t>03/09/2023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4AE44-09A0-4771-A97B-2F65D09E4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70245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clustering a été effectué après réduction de dimensions en utilisant le PCA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Ensuite sur les données réduites, j’ai appliqué le T-SNE pour pouvoir visualiser les clusters en 2 dimensions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L’analyse visuelle a été fait en comparant la visualisation graphique des vraies catégories aux clusters obtenus</a:t>
            </a:r>
          </a:p>
          <a:p>
            <a:pPr algn="l"/>
            <a:r>
              <a:rPr lang="fr-FR" dirty="0"/>
              <a:t>Et l’analyse quantitative, avec le calcul du score ARI qui </a:t>
            </a:r>
            <a:r>
              <a:rPr lang="fr-FR" sz="1200" b="0" i="0" u="none" strike="noStrike" baseline="0" dirty="0">
                <a:solidFill>
                  <a:srgbClr val="181818"/>
                </a:solidFill>
                <a:latin typeface="2"/>
              </a:rPr>
              <a:t>permet de comparer la similarité entre deux listes de labels : dans le cas présent, les vraies catégories et les clusters.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3F2EED-2E46-49CF-B91B-AF667288F652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438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27FA39D-408E-4F72-9DF3-82C560F2A709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66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32FF359-8396-4D56-BD5F-10D95F2B650F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427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87BF88-3B71-4F7C-9A69-50F3A28F9596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115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2B0F7D-2A40-4286-BC0A-D028901236A6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91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5B82C59-ACDA-4F3C-A6CD-E58B1104A0A1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257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526FF2-E472-4477-850F-648803DE6561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388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7C5F79-A23D-49E9-A13F-A9F10F000C15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235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5B82C59-ACDA-4F3C-A6CD-E58B1104A0A1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01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526FF2-E472-4477-850F-648803DE6561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50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526FF2-E472-4477-850F-648803DE6561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75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EC3D52-E379-4889-8C7F-04B4FE983864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023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526FF2-E472-4477-850F-648803DE6561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71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526FF2-E472-4477-850F-648803DE6561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865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A4F9EA-C23D-4C0B-A1BA-E6781ACC9637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567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A4F9EA-C23D-4C0B-A1BA-E6781ACC9637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234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A2F8B9-FE6A-4D20-8A3A-D13B83A7009C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11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FD6245-6EAE-4622-ABA4-8400A3A5CBCF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05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CF3F09-C298-4289-87A8-0EA61025C11C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38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8A63092-F887-466C-A3FE-719E6C97FE05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663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6D25D-7B6A-4007-B72E-37BABEF55649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306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094D-B8FB-4A3D-BEA6-04A4F20653F2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92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12DD20-22C1-4270-B9E4-54849E06FB0F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077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J’ai utilisé la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fontion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TruncatedSVD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(car l'ACP ne supporte pas les matrices creuses) pour réduire les dimensions et le T-</a:t>
            </a:r>
            <a:r>
              <a:rPr lang="fr-FR" b="0" i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sne</a:t>
            </a:r>
            <a:r>
              <a:rPr lang="fr-FR" b="0" i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pour la visualisation en 2D_</a:t>
            </a:r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A2F823-2431-40AD-8F28-F8F14BE804C9}" type="datetime1">
              <a:rPr lang="fr-FR" smtClean="0"/>
              <a:t>03/09/2023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02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81C39A-79F2-403E-BCCD-765ABE432A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7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F33E2-0BEA-459A-ACF1-24374D432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AE38F-8F71-4C91-9E94-4A9A99847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D9218-5C2C-4F4C-B3B1-5EBA6AAA7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69332-3782-45EF-A7CC-5198CB9B1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2F316-AEE4-4233-A673-3F403E5F8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46E8B-1784-434C-BCE3-CB1678C426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edamam/api/edamam-food-and-grocery-databas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KENFACK_Alain_4_script_Python_072023.ipynb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lipkart.co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m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F27E387-C0F4-439D-A6D1-EEDE54748DCB}"/>
              </a:ext>
            </a:extLst>
          </p:cNvPr>
          <p:cNvSpPr/>
          <p:nvPr/>
        </p:nvSpPr>
        <p:spPr>
          <a:xfrm>
            <a:off x="4377538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CE70DB-441E-4C1D-9BAD-282C3153C91A}"/>
              </a:ext>
            </a:extLst>
          </p:cNvPr>
          <p:cNvSpPr txBox="1"/>
          <p:nvPr/>
        </p:nvSpPr>
        <p:spPr>
          <a:xfrm>
            <a:off x="8267800" y="1157531"/>
            <a:ext cx="3648936" cy="40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05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Arial"/>
              </a:defRPr>
            </a:lvl1pPr>
            <a:lvl2pPr marL="914400" marR="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Arial"/>
              </a:defRPr>
            </a:lvl2pPr>
            <a:lvl3pPr marL="1371600" marR="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Arial"/>
              </a:defRPr>
            </a:lvl3pPr>
            <a:lvl4pPr marL="1828800" marR="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Arial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Arial"/>
              </a:defRPr>
            </a:lvl5pPr>
            <a:lvl6pPr marL="2743200" marR="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Arial"/>
              </a:defRPr>
            </a:lvl6pPr>
            <a:lvl7pPr marL="3200400" marR="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Arial"/>
              </a:defRPr>
            </a:lvl7pPr>
            <a:lvl8pPr marL="3657600" marR="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Arial"/>
              </a:defRPr>
            </a:lvl8pPr>
            <a:lvl9pPr marL="4114800" marR="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Arial"/>
              </a:defRPr>
            </a:lvl9pPr>
          </a:lstStyle>
          <a:p>
            <a:pPr algn="r"/>
            <a:r>
              <a:rPr lang="en-IN" sz="1800" dirty="0"/>
              <a:t>Formation data science : </a:t>
            </a:r>
            <a:r>
              <a:rPr lang="fr-FR" sz="1800" dirty="0"/>
              <a:t>projet</a:t>
            </a:r>
            <a:r>
              <a:rPr lang="en-IN" sz="1800" dirty="0"/>
              <a:t> 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4A25F1-3B4C-4263-8AA0-CD688B4B1DA6}"/>
              </a:ext>
            </a:extLst>
          </p:cNvPr>
          <p:cNvSpPr txBox="1"/>
          <p:nvPr/>
        </p:nvSpPr>
        <p:spPr>
          <a:xfrm>
            <a:off x="5250734" y="2120231"/>
            <a:ext cx="688270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4000" dirty="0"/>
              <a:t>CLASSIFICATION AUTOMATIQUE </a:t>
            </a:r>
          </a:p>
          <a:p>
            <a:r>
              <a:rPr lang="fr-FR" sz="4000" dirty="0"/>
              <a:t>DES BIENS DE CONSOMMATION</a:t>
            </a:r>
            <a:endParaRPr lang="en-IN" sz="4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3A4BE6-82B7-48C6-A883-6826C28AD544}"/>
              </a:ext>
            </a:extLst>
          </p:cNvPr>
          <p:cNvSpPr txBox="1"/>
          <p:nvPr/>
        </p:nvSpPr>
        <p:spPr>
          <a:xfrm>
            <a:off x="7112842" y="4242704"/>
            <a:ext cx="3813269" cy="45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1pPr>
            <a:lvl2pPr marL="914400" marR="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2pPr>
            <a:lvl3pPr marL="1371600" marR="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3pPr>
            <a:lvl4pPr marL="1828800" marR="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5pPr>
            <a:lvl6pPr marL="2743200" marR="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6pPr>
            <a:lvl7pPr marL="3200400" marR="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7pPr>
            <a:lvl8pPr marL="3657600" marR="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8pPr>
            <a:lvl9pPr marL="4114800" marR="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9pPr>
          </a:lstStyle>
          <a:p>
            <a:r>
              <a:rPr lang="fr-FR" sz="2000" dirty="0"/>
              <a:t>Présenté</a:t>
            </a:r>
            <a:r>
              <a:rPr lang="en-IN" sz="2000" dirty="0"/>
              <a:t> par : Alain KENFACK</a:t>
            </a:r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23726CAA-C5B6-454A-9A63-4996320C96FA}"/>
              </a:ext>
            </a:extLst>
          </p:cNvPr>
          <p:cNvSpPr/>
          <p:nvPr/>
        </p:nvSpPr>
        <p:spPr>
          <a:xfrm>
            <a:off x="7433216" y="6178660"/>
            <a:ext cx="3172522" cy="386953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i="1" spc="300" dirty="0">
                <a:solidFill>
                  <a:schemeClr val="bg1"/>
                </a:solidFill>
                <a:latin typeface="Maven Pro"/>
                <a:ea typeface="Roboto" panose="02000000000000000000" pitchFamily="2" charset="0"/>
                <a:cs typeface="Roboto" panose="02000000000000000000" pitchFamily="2" charset="0"/>
              </a:rPr>
              <a:t>28/08/2023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1BE9784-B2D5-4FB4-BC2E-96F819029701}"/>
              </a:ext>
            </a:extLst>
          </p:cNvPr>
          <p:cNvSpPr/>
          <p:nvPr/>
        </p:nvSpPr>
        <p:spPr>
          <a:xfrm rot="18900000">
            <a:off x="-1061890" y="-531285"/>
            <a:ext cx="7757191" cy="7807787"/>
          </a:xfrm>
          <a:custGeom>
            <a:avLst/>
            <a:gdLst>
              <a:gd name="connsiteX0" fmla="*/ 1802256 w 7757191"/>
              <a:gd name="connsiteY0" fmla="*/ 5981280 h 7807787"/>
              <a:gd name="connsiteX1" fmla="*/ 1890943 w 7757191"/>
              <a:gd name="connsiteY1" fmla="*/ 6195390 h 7807787"/>
              <a:gd name="connsiteX2" fmla="*/ 1890943 w 7757191"/>
              <a:gd name="connsiteY2" fmla="*/ 6845329 h 7807787"/>
              <a:gd name="connsiteX3" fmla="*/ 938208 w 7757191"/>
              <a:gd name="connsiteY3" fmla="*/ 5892593 h 7807787"/>
              <a:gd name="connsiteX4" fmla="*/ 1588146 w 7757191"/>
              <a:gd name="connsiteY4" fmla="*/ 5892593 h 7807787"/>
              <a:gd name="connsiteX5" fmla="*/ 1802256 w 7757191"/>
              <a:gd name="connsiteY5" fmla="*/ 5981280 h 7807787"/>
              <a:gd name="connsiteX6" fmla="*/ 3752662 w 7757191"/>
              <a:gd name="connsiteY6" fmla="*/ 6005531 h 7807787"/>
              <a:gd name="connsiteX7" fmla="*/ 3841349 w 7757191"/>
              <a:gd name="connsiteY7" fmla="*/ 6219640 h 7807787"/>
              <a:gd name="connsiteX8" fmla="*/ 3841349 w 7757191"/>
              <a:gd name="connsiteY8" fmla="*/ 7504990 h 7807787"/>
              <a:gd name="connsiteX9" fmla="*/ 3538552 w 7757191"/>
              <a:gd name="connsiteY9" fmla="*/ 7807787 h 7807787"/>
              <a:gd name="connsiteX10" fmla="*/ 2853402 w 7757191"/>
              <a:gd name="connsiteY10" fmla="*/ 7807787 h 7807787"/>
              <a:gd name="connsiteX11" fmla="*/ 1950405 w 7757191"/>
              <a:gd name="connsiteY11" fmla="*/ 6904791 h 7807787"/>
              <a:gd name="connsiteX12" fmla="*/ 1950405 w 7757191"/>
              <a:gd name="connsiteY12" fmla="*/ 6219640 h 7807787"/>
              <a:gd name="connsiteX13" fmla="*/ 2253202 w 7757191"/>
              <a:gd name="connsiteY13" fmla="*/ 5916843 h 7807787"/>
              <a:gd name="connsiteX14" fmla="*/ 3538552 w 7757191"/>
              <a:gd name="connsiteY14" fmla="*/ 5916843 h 7807787"/>
              <a:gd name="connsiteX15" fmla="*/ 3752662 w 7757191"/>
              <a:gd name="connsiteY15" fmla="*/ 6005531 h 7807787"/>
              <a:gd name="connsiteX16" fmla="*/ 1802256 w 7757191"/>
              <a:gd name="connsiteY16" fmla="*/ 4013626 h 7807787"/>
              <a:gd name="connsiteX17" fmla="*/ 1890943 w 7757191"/>
              <a:gd name="connsiteY17" fmla="*/ 4227736 h 7807787"/>
              <a:gd name="connsiteX18" fmla="*/ 1890943 w 7757191"/>
              <a:gd name="connsiteY18" fmla="*/ 5513085 h 7807787"/>
              <a:gd name="connsiteX19" fmla="*/ 1588146 w 7757191"/>
              <a:gd name="connsiteY19" fmla="*/ 5815882 h 7807787"/>
              <a:gd name="connsiteX20" fmla="*/ 861497 w 7757191"/>
              <a:gd name="connsiteY20" fmla="*/ 5815882 h 7807787"/>
              <a:gd name="connsiteX21" fmla="*/ 0 w 7757191"/>
              <a:gd name="connsiteY21" fmla="*/ 4954385 h 7807787"/>
              <a:gd name="connsiteX22" fmla="*/ 0 w 7757191"/>
              <a:gd name="connsiteY22" fmla="*/ 4227736 h 7807787"/>
              <a:gd name="connsiteX23" fmla="*/ 302797 w 7757191"/>
              <a:gd name="connsiteY23" fmla="*/ 3924939 h 7807787"/>
              <a:gd name="connsiteX24" fmla="*/ 1588147 w 7757191"/>
              <a:gd name="connsiteY24" fmla="*/ 3924939 h 7807787"/>
              <a:gd name="connsiteX25" fmla="*/ 1802256 w 7757191"/>
              <a:gd name="connsiteY25" fmla="*/ 4013626 h 7807787"/>
              <a:gd name="connsiteX26" fmla="*/ 5706437 w 7757191"/>
              <a:gd name="connsiteY26" fmla="*/ 5991652 h 7807787"/>
              <a:gd name="connsiteX27" fmla="*/ 5795124 w 7757191"/>
              <a:gd name="connsiteY27" fmla="*/ 6205762 h 7807787"/>
              <a:gd name="connsiteX28" fmla="*/ 5795124 w 7757191"/>
              <a:gd name="connsiteY28" fmla="*/ 7491112 h 7807787"/>
              <a:gd name="connsiteX29" fmla="*/ 5492327 w 7757191"/>
              <a:gd name="connsiteY29" fmla="*/ 7793909 h 7807787"/>
              <a:gd name="connsiteX30" fmla="*/ 4206977 w 7757191"/>
              <a:gd name="connsiteY30" fmla="*/ 7793909 h 7807787"/>
              <a:gd name="connsiteX31" fmla="*/ 3904180 w 7757191"/>
              <a:gd name="connsiteY31" fmla="*/ 7491112 h 7807787"/>
              <a:gd name="connsiteX32" fmla="*/ 3904180 w 7757191"/>
              <a:gd name="connsiteY32" fmla="*/ 6205762 h 7807787"/>
              <a:gd name="connsiteX33" fmla="*/ 4206977 w 7757191"/>
              <a:gd name="connsiteY33" fmla="*/ 5902965 h 7807787"/>
              <a:gd name="connsiteX34" fmla="*/ 5492327 w 7757191"/>
              <a:gd name="connsiteY34" fmla="*/ 5902965 h 7807787"/>
              <a:gd name="connsiteX35" fmla="*/ 5706437 w 7757191"/>
              <a:gd name="connsiteY35" fmla="*/ 5991652 h 7807787"/>
              <a:gd name="connsiteX36" fmla="*/ 3752662 w 7757191"/>
              <a:gd name="connsiteY36" fmla="*/ 4037876 h 7807787"/>
              <a:gd name="connsiteX37" fmla="*/ 3841349 w 7757191"/>
              <a:gd name="connsiteY37" fmla="*/ 4251986 h 7807787"/>
              <a:gd name="connsiteX38" fmla="*/ 3841349 w 7757191"/>
              <a:gd name="connsiteY38" fmla="*/ 5537335 h 7807787"/>
              <a:gd name="connsiteX39" fmla="*/ 3538552 w 7757191"/>
              <a:gd name="connsiteY39" fmla="*/ 5840133 h 7807787"/>
              <a:gd name="connsiteX40" fmla="*/ 2253202 w 7757191"/>
              <a:gd name="connsiteY40" fmla="*/ 5840132 h 7807787"/>
              <a:gd name="connsiteX41" fmla="*/ 1950405 w 7757191"/>
              <a:gd name="connsiteY41" fmla="*/ 5537336 h 7807787"/>
              <a:gd name="connsiteX42" fmla="*/ 1950405 w 7757191"/>
              <a:gd name="connsiteY42" fmla="*/ 4251986 h 7807787"/>
              <a:gd name="connsiteX43" fmla="*/ 2253203 w 7757191"/>
              <a:gd name="connsiteY43" fmla="*/ 3949189 h 7807787"/>
              <a:gd name="connsiteX44" fmla="*/ 3538552 w 7757191"/>
              <a:gd name="connsiteY44" fmla="*/ 3949189 h 7807787"/>
              <a:gd name="connsiteX45" fmla="*/ 3752662 w 7757191"/>
              <a:gd name="connsiteY45" fmla="*/ 4037876 h 7807787"/>
              <a:gd name="connsiteX46" fmla="*/ 1802255 w 7757191"/>
              <a:gd name="connsiteY46" fmla="*/ 2045971 h 7807787"/>
              <a:gd name="connsiteX47" fmla="*/ 1890943 w 7757191"/>
              <a:gd name="connsiteY47" fmla="*/ 2260081 h 7807787"/>
              <a:gd name="connsiteX48" fmla="*/ 1890944 w 7757191"/>
              <a:gd name="connsiteY48" fmla="*/ 3545430 h 7807787"/>
              <a:gd name="connsiteX49" fmla="*/ 1588146 w 7757191"/>
              <a:gd name="connsiteY49" fmla="*/ 3848227 h 7807787"/>
              <a:gd name="connsiteX50" fmla="*/ 302797 w 7757191"/>
              <a:gd name="connsiteY50" fmla="*/ 3848227 h 7807787"/>
              <a:gd name="connsiteX51" fmla="*/ 88687 w 7757191"/>
              <a:gd name="connsiteY51" fmla="*/ 3759540 h 7807787"/>
              <a:gd name="connsiteX52" fmla="*/ 66464 w 7757191"/>
              <a:gd name="connsiteY52" fmla="*/ 3732604 h 7807787"/>
              <a:gd name="connsiteX53" fmla="*/ 1775320 w 7757191"/>
              <a:gd name="connsiteY53" fmla="*/ 2023748 h 7807787"/>
              <a:gd name="connsiteX54" fmla="*/ 5706437 w 7757191"/>
              <a:gd name="connsiteY54" fmla="*/ 4023998 h 7807787"/>
              <a:gd name="connsiteX55" fmla="*/ 5795124 w 7757191"/>
              <a:gd name="connsiteY55" fmla="*/ 4238109 h 7807787"/>
              <a:gd name="connsiteX56" fmla="*/ 5795124 w 7757191"/>
              <a:gd name="connsiteY56" fmla="*/ 5523458 h 7807787"/>
              <a:gd name="connsiteX57" fmla="*/ 5492327 w 7757191"/>
              <a:gd name="connsiteY57" fmla="*/ 5826255 h 7807787"/>
              <a:gd name="connsiteX58" fmla="*/ 4206977 w 7757191"/>
              <a:gd name="connsiteY58" fmla="*/ 5826254 h 7807787"/>
              <a:gd name="connsiteX59" fmla="*/ 3904180 w 7757191"/>
              <a:gd name="connsiteY59" fmla="*/ 5523457 h 7807787"/>
              <a:gd name="connsiteX60" fmla="*/ 3904180 w 7757191"/>
              <a:gd name="connsiteY60" fmla="*/ 4238108 h 7807787"/>
              <a:gd name="connsiteX61" fmla="*/ 4206977 w 7757191"/>
              <a:gd name="connsiteY61" fmla="*/ 3935311 h 7807787"/>
              <a:gd name="connsiteX62" fmla="*/ 5492327 w 7757191"/>
              <a:gd name="connsiteY62" fmla="*/ 3935311 h 7807787"/>
              <a:gd name="connsiteX63" fmla="*/ 5706437 w 7757191"/>
              <a:gd name="connsiteY63" fmla="*/ 4023998 h 7807787"/>
              <a:gd name="connsiteX64" fmla="*/ 3752661 w 7757191"/>
              <a:gd name="connsiteY64" fmla="*/ 2070221 h 7807787"/>
              <a:gd name="connsiteX65" fmla="*/ 3841349 w 7757191"/>
              <a:gd name="connsiteY65" fmla="*/ 2284330 h 7807787"/>
              <a:gd name="connsiteX66" fmla="*/ 3841348 w 7757191"/>
              <a:gd name="connsiteY66" fmla="*/ 3569680 h 7807787"/>
              <a:gd name="connsiteX67" fmla="*/ 3538551 w 7757191"/>
              <a:gd name="connsiteY67" fmla="*/ 3872477 h 7807787"/>
              <a:gd name="connsiteX68" fmla="*/ 2253202 w 7757191"/>
              <a:gd name="connsiteY68" fmla="*/ 3872476 h 7807787"/>
              <a:gd name="connsiteX69" fmla="*/ 1950406 w 7757191"/>
              <a:gd name="connsiteY69" fmla="*/ 3569680 h 7807787"/>
              <a:gd name="connsiteX70" fmla="*/ 1950405 w 7757191"/>
              <a:gd name="connsiteY70" fmla="*/ 2284331 h 7807787"/>
              <a:gd name="connsiteX71" fmla="*/ 2253202 w 7757191"/>
              <a:gd name="connsiteY71" fmla="*/ 1981534 h 7807787"/>
              <a:gd name="connsiteX72" fmla="*/ 3538552 w 7757191"/>
              <a:gd name="connsiteY72" fmla="*/ 1981533 h 7807787"/>
              <a:gd name="connsiteX73" fmla="*/ 3752661 w 7757191"/>
              <a:gd name="connsiteY73" fmla="*/ 2070221 h 7807787"/>
              <a:gd name="connsiteX74" fmla="*/ 5706436 w 7757191"/>
              <a:gd name="connsiteY74" fmla="*/ 2056342 h 7807787"/>
              <a:gd name="connsiteX75" fmla="*/ 5795123 w 7757191"/>
              <a:gd name="connsiteY75" fmla="*/ 2270452 h 7807787"/>
              <a:gd name="connsiteX76" fmla="*/ 5795123 w 7757191"/>
              <a:gd name="connsiteY76" fmla="*/ 3555802 h 7807787"/>
              <a:gd name="connsiteX77" fmla="*/ 5492327 w 7757191"/>
              <a:gd name="connsiteY77" fmla="*/ 3858599 h 7807787"/>
              <a:gd name="connsiteX78" fmla="*/ 4206977 w 7757191"/>
              <a:gd name="connsiteY78" fmla="*/ 3858598 h 7807787"/>
              <a:gd name="connsiteX79" fmla="*/ 3904180 w 7757191"/>
              <a:gd name="connsiteY79" fmla="*/ 3555802 h 7807787"/>
              <a:gd name="connsiteX80" fmla="*/ 3904180 w 7757191"/>
              <a:gd name="connsiteY80" fmla="*/ 2270452 h 7807787"/>
              <a:gd name="connsiteX81" fmla="*/ 4206977 w 7757191"/>
              <a:gd name="connsiteY81" fmla="*/ 1967655 h 7807787"/>
              <a:gd name="connsiteX82" fmla="*/ 5492326 w 7757191"/>
              <a:gd name="connsiteY82" fmla="*/ 1967655 h 7807787"/>
              <a:gd name="connsiteX83" fmla="*/ 5706436 w 7757191"/>
              <a:gd name="connsiteY83" fmla="*/ 2056342 h 7807787"/>
              <a:gd name="connsiteX84" fmla="*/ 3752661 w 7757191"/>
              <a:gd name="connsiteY84" fmla="*/ 102565 h 7807787"/>
              <a:gd name="connsiteX85" fmla="*/ 3841348 w 7757191"/>
              <a:gd name="connsiteY85" fmla="*/ 316675 h 7807787"/>
              <a:gd name="connsiteX86" fmla="*/ 3841349 w 7757191"/>
              <a:gd name="connsiteY86" fmla="*/ 1602025 h 7807787"/>
              <a:gd name="connsiteX87" fmla="*/ 3538552 w 7757191"/>
              <a:gd name="connsiteY87" fmla="*/ 1904822 h 7807787"/>
              <a:gd name="connsiteX88" fmla="*/ 2253201 w 7757191"/>
              <a:gd name="connsiteY88" fmla="*/ 1904822 h 7807787"/>
              <a:gd name="connsiteX89" fmla="*/ 2039091 w 7757191"/>
              <a:gd name="connsiteY89" fmla="*/ 1816136 h 7807787"/>
              <a:gd name="connsiteX90" fmla="*/ 2013703 w 7757191"/>
              <a:gd name="connsiteY90" fmla="*/ 1785365 h 7807787"/>
              <a:gd name="connsiteX91" fmla="*/ 3721891 w 7757191"/>
              <a:gd name="connsiteY91" fmla="*/ 77177 h 7807787"/>
              <a:gd name="connsiteX92" fmla="*/ 6706358 w 7757191"/>
              <a:gd name="connsiteY92" fmla="*/ 1962067 h 7807787"/>
              <a:gd name="connsiteX93" fmla="*/ 7757191 w 7757191"/>
              <a:gd name="connsiteY93" fmla="*/ 3012900 h 7807787"/>
              <a:gd name="connsiteX94" fmla="*/ 7757191 w 7757191"/>
              <a:gd name="connsiteY94" fmla="*/ 3550214 h 7807787"/>
              <a:gd name="connsiteX95" fmla="*/ 7454394 w 7757191"/>
              <a:gd name="connsiteY95" fmla="*/ 3853011 h 7807787"/>
              <a:gd name="connsiteX96" fmla="*/ 6169044 w 7757191"/>
              <a:gd name="connsiteY96" fmla="*/ 3853012 h 7807787"/>
              <a:gd name="connsiteX97" fmla="*/ 5866247 w 7757191"/>
              <a:gd name="connsiteY97" fmla="*/ 3550214 h 7807787"/>
              <a:gd name="connsiteX98" fmla="*/ 5866247 w 7757191"/>
              <a:gd name="connsiteY98" fmla="*/ 2264864 h 7807787"/>
              <a:gd name="connsiteX99" fmla="*/ 6169044 w 7757191"/>
              <a:gd name="connsiteY99" fmla="*/ 1962067 h 7807787"/>
              <a:gd name="connsiteX100" fmla="*/ 4744291 w 7757191"/>
              <a:gd name="connsiteY100" fmla="*/ 0 h 7807787"/>
              <a:gd name="connsiteX101" fmla="*/ 5795123 w 7757191"/>
              <a:gd name="connsiteY101" fmla="*/ 1050832 h 7807787"/>
              <a:gd name="connsiteX102" fmla="*/ 5795123 w 7757191"/>
              <a:gd name="connsiteY102" fmla="*/ 1588146 h 7807787"/>
              <a:gd name="connsiteX103" fmla="*/ 5492326 w 7757191"/>
              <a:gd name="connsiteY103" fmla="*/ 1890943 h 7807787"/>
              <a:gd name="connsiteX104" fmla="*/ 4206976 w 7757191"/>
              <a:gd name="connsiteY104" fmla="*/ 1890943 h 7807787"/>
              <a:gd name="connsiteX105" fmla="*/ 3904179 w 7757191"/>
              <a:gd name="connsiteY105" fmla="*/ 1588147 h 7807787"/>
              <a:gd name="connsiteX106" fmla="*/ 3904179 w 7757191"/>
              <a:gd name="connsiteY106" fmla="*/ 302797 h 7807787"/>
              <a:gd name="connsiteX107" fmla="*/ 4206976 w 7757191"/>
              <a:gd name="connsiteY107" fmla="*/ 0 h 78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757191" h="7807787">
                <a:moveTo>
                  <a:pt x="1802256" y="5981280"/>
                </a:moveTo>
                <a:cubicBezTo>
                  <a:pt x="1857051" y="6036076"/>
                  <a:pt x="1890943" y="6111775"/>
                  <a:pt x="1890943" y="6195390"/>
                </a:cubicBezTo>
                <a:lnTo>
                  <a:pt x="1890943" y="6845329"/>
                </a:lnTo>
                <a:lnTo>
                  <a:pt x="938208" y="5892593"/>
                </a:lnTo>
                <a:lnTo>
                  <a:pt x="1588146" y="5892593"/>
                </a:lnTo>
                <a:cubicBezTo>
                  <a:pt x="1671761" y="5892593"/>
                  <a:pt x="1747460" y="5926485"/>
                  <a:pt x="1802256" y="5981280"/>
                </a:cubicBezTo>
                <a:close/>
                <a:moveTo>
                  <a:pt x="3752662" y="6005531"/>
                </a:moveTo>
                <a:cubicBezTo>
                  <a:pt x="3807457" y="6060326"/>
                  <a:pt x="3841349" y="6136026"/>
                  <a:pt x="3841349" y="6219640"/>
                </a:cubicBezTo>
                <a:lnTo>
                  <a:pt x="3841349" y="7504990"/>
                </a:lnTo>
                <a:cubicBezTo>
                  <a:pt x="3841349" y="7672220"/>
                  <a:pt x="3705782" y="7807787"/>
                  <a:pt x="3538552" y="7807787"/>
                </a:cubicBezTo>
                <a:lnTo>
                  <a:pt x="2853402" y="7807787"/>
                </a:lnTo>
                <a:lnTo>
                  <a:pt x="1950405" y="6904791"/>
                </a:lnTo>
                <a:lnTo>
                  <a:pt x="1950405" y="6219640"/>
                </a:lnTo>
                <a:cubicBezTo>
                  <a:pt x="1950405" y="6052410"/>
                  <a:pt x="2085972" y="5916843"/>
                  <a:pt x="2253202" y="5916843"/>
                </a:cubicBezTo>
                <a:lnTo>
                  <a:pt x="3538552" y="5916843"/>
                </a:lnTo>
                <a:cubicBezTo>
                  <a:pt x="3622167" y="5916843"/>
                  <a:pt x="3697866" y="5950735"/>
                  <a:pt x="3752662" y="6005531"/>
                </a:cubicBezTo>
                <a:close/>
                <a:moveTo>
                  <a:pt x="1802256" y="4013626"/>
                </a:moveTo>
                <a:cubicBezTo>
                  <a:pt x="1857051" y="4068421"/>
                  <a:pt x="1890943" y="4144121"/>
                  <a:pt x="1890943" y="4227736"/>
                </a:cubicBezTo>
                <a:lnTo>
                  <a:pt x="1890943" y="5513085"/>
                </a:lnTo>
                <a:cubicBezTo>
                  <a:pt x="1890943" y="5680315"/>
                  <a:pt x="1755376" y="5815882"/>
                  <a:pt x="1588146" y="5815882"/>
                </a:cubicBezTo>
                <a:lnTo>
                  <a:pt x="861497" y="5815882"/>
                </a:lnTo>
                <a:lnTo>
                  <a:pt x="0" y="4954385"/>
                </a:lnTo>
                <a:lnTo>
                  <a:pt x="0" y="4227736"/>
                </a:lnTo>
                <a:cubicBezTo>
                  <a:pt x="0" y="4060506"/>
                  <a:pt x="135567" y="3924939"/>
                  <a:pt x="302797" y="3924939"/>
                </a:cubicBezTo>
                <a:lnTo>
                  <a:pt x="1588147" y="3924939"/>
                </a:lnTo>
                <a:cubicBezTo>
                  <a:pt x="1671761" y="3924939"/>
                  <a:pt x="1747461" y="3958831"/>
                  <a:pt x="1802256" y="4013626"/>
                </a:cubicBezTo>
                <a:close/>
                <a:moveTo>
                  <a:pt x="5706437" y="5991652"/>
                </a:moveTo>
                <a:cubicBezTo>
                  <a:pt x="5761232" y="6046448"/>
                  <a:pt x="5795124" y="6122147"/>
                  <a:pt x="5795124" y="6205762"/>
                </a:cubicBezTo>
                <a:lnTo>
                  <a:pt x="5795124" y="7491112"/>
                </a:lnTo>
                <a:cubicBezTo>
                  <a:pt x="5795124" y="7658342"/>
                  <a:pt x="5659557" y="7793909"/>
                  <a:pt x="5492327" y="7793909"/>
                </a:cubicBezTo>
                <a:lnTo>
                  <a:pt x="4206977" y="7793909"/>
                </a:lnTo>
                <a:cubicBezTo>
                  <a:pt x="4039747" y="7793909"/>
                  <a:pt x="3904180" y="7658342"/>
                  <a:pt x="3904180" y="7491112"/>
                </a:cubicBezTo>
                <a:lnTo>
                  <a:pt x="3904180" y="6205762"/>
                </a:lnTo>
                <a:cubicBezTo>
                  <a:pt x="3904180" y="6038532"/>
                  <a:pt x="4039747" y="5902965"/>
                  <a:pt x="4206977" y="5902965"/>
                </a:cubicBezTo>
                <a:lnTo>
                  <a:pt x="5492327" y="5902965"/>
                </a:lnTo>
                <a:cubicBezTo>
                  <a:pt x="5575942" y="5902965"/>
                  <a:pt x="5651641" y="5936857"/>
                  <a:pt x="5706437" y="5991652"/>
                </a:cubicBezTo>
                <a:close/>
                <a:moveTo>
                  <a:pt x="3752662" y="4037876"/>
                </a:moveTo>
                <a:cubicBezTo>
                  <a:pt x="3807457" y="4092672"/>
                  <a:pt x="3841349" y="4168371"/>
                  <a:pt x="3841349" y="4251986"/>
                </a:cubicBezTo>
                <a:lnTo>
                  <a:pt x="3841349" y="5537335"/>
                </a:lnTo>
                <a:cubicBezTo>
                  <a:pt x="3841349" y="5704565"/>
                  <a:pt x="3705782" y="5840133"/>
                  <a:pt x="3538552" y="5840133"/>
                </a:cubicBezTo>
                <a:lnTo>
                  <a:pt x="2253202" y="5840132"/>
                </a:lnTo>
                <a:cubicBezTo>
                  <a:pt x="2085972" y="5840132"/>
                  <a:pt x="1950405" y="5704566"/>
                  <a:pt x="1950405" y="5537336"/>
                </a:cubicBezTo>
                <a:lnTo>
                  <a:pt x="1950405" y="4251986"/>
                </a:lnTo>
                <a:cubicBezTo>
                  <a:pt x="1950405" y="4084756"/>
                  <a:pt x="2085973" y="3949189"/>
                  <a:pt x="2253203" y="3949189"/>
                </a:cubicBezTo>
                <a:lnTo>
                  <a:pt x="3538552" y="3949189"/>
                </a:lnTo>
                <a:cubicBezTo>
                  <a:pt x="3622167" y="3949189"/>
                  <a:pt x="3697866" y="3983081"/>
                  <a:pt x="3752662" y="4037876"/>
                </a:cubicBezTo>
                <a:close/>
                <a:moveTo>
                  <a:pt x="1802255" y="2045971"/>
                </a:moveTo>
                <a:cubicBezTo>
                  <a:pt x="1857051" y="2100767"/>
                  <a:pt x="1890943" y="2176466"/>
                  <a:pt x="1890943" y="2260081"/>
                </a:cubicBezTo>
                <a:lnTo>
                  <a:pt x="1890944" y="3545430"/>
                </a:lnTo>
                <a:cubicBezTo>
                  <a:pt x="1890944" y="3712660"/>
                  <a:pt x="1755376" y="3848227"/>
                  <a:pt x="1588146" y="3848227"/>
                </a:cubicBezTo>
                <a:lnTo>
                  <a:pt x="302797" y="3848227"/>
                </a:lnTo>
                <a:cubicBezTo>
                  <a:pt x="219182" y="3848227"/>
                  <a:pt x="143483" y="3814335"/>
                  <a:pt x="88687" y="3759540"/>
                </a:cubicBezTo>
                <a:lnTo>
                  <a:pt x="66464" y="3732604"/>
                </a:lnTo>
                <a:lnTo>
                  <a:pt x="1775320" y="2023748"/>
                </a:lnTo>
                <a:close/>
                <a:moveTo>
                  <a:pt x="5706437" y="4023998"/>
                </a:moveTo>
                <a:cubicBezTo>
                  <a:pt x="5761232" y="4078793"/>
                  <a:pt x="5795124" y="4154493"/>
                  <a:pt x="5795124" y="4238109"/>
                </a:cubicBezTo>
                <a:lnTo>
                  <a:pt x="5795124" y="5523458"/>
                </a:lnTo>
                <a:cubicBezTo>
                  <a:pt x="5795124" y="5690688"/>
                  <a:pt x="5659557" y="5826254"/>
                  <a:pt x="5492327" y="5826255"/>
                </a:cubicBezTo>
                <a:lnTo>
                  <a:pt x="4206977" y="5826254"/>
                </a:lnTo>
                <a:cubicBezTo>
                  <a:pt x="4039747" y="5826254"/>
                  <a:pt x="3904180" y="5690687"/>
                  <a:pt x="3904180" y="5523457"/>
                </a:cubicBezTo>
                <a:lnTo>
                  <a:pt x="3904180" y="4238108"/>
                </a:lnTo>
                <a:cubicBezTo>
                  <a:pt x="3904180" y="4070877"/>
                  <a:pt x="4039747" y="3935311"/>
                  <a:pt x="4206977" y="3935311"/>
                </a:cubicBezTo>
                <a:lnTo>
                  <a:pt x="5492327" y="3935311"/>
                </a:lnTo>
                <a:cubicBezTo>
                  <a:pt x="5575942" y="3935311"/>
                  <a:pt x="5651641" y="3969202"/>
                  <a:pt x="5706437" y="4023998"/>
                </a:cubicBezTo>
                <a:close/>
                <a:moveTo>
                  <a:pt x="3752661" y="2070221"/>
                </a:moveTo>
                <a:cubicBezTo>
                  <a:pt x="3807457" y="2125016"/>
                  <a:pt x="3841348" y="2200717"/>
                  <a:pt x="3841349" y="2284330"/>
                </a:cubicBezTo>
                <a:lnTo>
                  <a:pt x="3841348" y="3569680"/>
                </a:lnTo>
                <a:cubicBezTo>
                  <a:pt x="3841348" y="3736911"/>
                  <a:pt x="3705782" y="3872477"/>
                  <a:pt x="3538551" y="3872477"/>
                </a:cubicBezTo>
                <a:lnTo>
                  <a:pt x="2253202" y="3872476"/>
                </a:lnTo>
                <a:cubicBezTo>
                  <a:pt x="2085973" y="3872477"/>
                  <a:pt x="1950406" y="3736910"/>
                  <a:pt x="1950406" y="3569680"/>
                </a:cubicBezTo>
                <a:lnTo>
                  <a:pt x="1950405" y="2284331"/>
                </a:lnTo>
                <a:cubicBezTo>
                  <a:pt x="1950406" y="2117100"/>
                  <a:pt x="2085972" y="1981534"/>
                  <a:pt x="2253202" y="1981534"/>
                </a:cubicBezTo>
                <a:lnTo>
                  <a:pt x="3538552" y="1981533"/>
                </a:lnTo>
                <a:cubicBezTo>
                  <a:pt x="3622167" y="1981534"/>
                  <a:pt x="3697866" y="2015426"/>
                  <a:pt x="3752661" y="2070221"/>
                </a:cubicBezTo>
                <a:close/>
                <a:moveTo>
                  <a:pt x="5706436" y="2056342"/>
                </a:moveTo>
                <a:cubicBezTo>
                  <a:pt x="5761232" y="2111137"/>
                  <a:pt x="5795123" y="2186837"/>
                  <a:pt x="5795123" y="2270452"/>
                </a:cubicBezTo>
                <a:lnTo>
                  <a:pt x="5795123" y="3555802"/>
                </a:lnTo>
                <a:cubicBezTo>
                  <a:pt x="5795124" y="3723032"/>
                  <a:pt x="5659556" y="3858599"/>
                  <a:pt x="5492327" y="3858599"/>
                </a:cubicBezTo>
                <a:lnTo>
                  <a:pt x="4206977" y="3858598"/>
                </a:lnTo>
                <a:cubicBezTo>
                  <a:pt x="4039746" y="3858599"/>
                  <a:pt x="3904179" y="3723032"/>
                  <a:pt x="3904180" y="3555802"/>
                </a:cubicBezTo>
                <a:lnTo>
                  <a:pt x="3904180" y="2270452"/>
                </a:lnTo>
                <a:cubicBezTo>
                  <a:pt x="3904179" y="2103222"/>
                  <a:pt x="4039747" y="1967655"/>
                  <a:pt x="4206977" y="1967655"/>
                </a:cubicBezTo>
                <a:lnTo>
                  <a:pt x="5492326" y="1967655"/>
                </a:lnTo>
                <a:cubicBezTo>
                  <a:pt x="5575942" y="1967655"/>
                  <a:pt x="5651641" y="2001546"/>
                  <a:pt x="5706436" y="2056342"/>
                </a:cubicBezTo>
                <a:close/>
                <a:moveTo>
                  <a:pt x="3752661" y="102565"/>
                </a:moveTo>
                <a:cubicBezTo>
                  <a:pt x="3807457" y="157361"/>
                  <a:pt x="3841348" y="233060"/>
                  <a:pt x="3841348" y="316675"/>
                </a:cubicBezTo>
                <a:lnTo>
                  <a:pt x="3841349" y="1602025"/>
                </a:lnTo>
                <a:cubicBezTo>
                  <a:pt x="3841349" y="1769255"/>
                  <a:pt x="3705781" y="1904822"/>
                  <a:pt x="3538552" y="1904822"/>
                </a:cubicBezTo>
                <a:lnTo>
                  <a:pt x="2253201" y="1904822"/>
                </a:lnTo>
                <a:cubicBezTo>
                  <a:pt x="2169586" y="1904823"/>
                  <a:pt x="2093887" y="1870931"/>
                  <a:pt x="2039091" y="1816136"/>
                </a:cubicBezTo>
                <a:lnTo>
                  <a:pt x="2013703" y="1785365"/>
                </a:lnTo>
                <a:lnTo>
                  <a:pt x="3721891" y="77177"/>
                </a:lnTo>
                <a:close/>
                <a:moveTo>
                  <a:pt x="6706358" y="1962067"/>
                </a:moveTo>
                <a:lnTo>
                  <a:pt x="7757191" y="3012900"/>
                </a:lnTo>
                <a:lnTo>
                  <a:pt x="7757191" y="3550214"/>
                </a:lnTo>
                <a:cubicBezTo>
                  <a:pt x="7757191" y="3717444"/>
                  <a:pt x="7621624" y="3853011"/>
                  <a:pt x="7454394" y="3853011"/>
                </a:cubicBezTo>
                <a:lnTo>
                  <a:pt x="6169044" y="3853012"/>
                </a:lnTo>
                <a:cubicBezTo>
                  <a:pt x="6001814" y="3853011"/>
                  <a:pt x="5866247" y="3717444"/>
                  <a:pt x="5866247" y="3550214"/>
                </a:cubicBezTo>
                <a:lnTo>
                  <a:pt x="5866247" y="2264864"/>
                </a:lnTo>
                <a:cubicBezTo>
                  <a:pt x="5866247" y="2097634"/>
                  <a:pt x="6001814" y="1962067"/>
                  <a:pt x="6169044" y="1962067"/>
                </a:cubicBezTo>
                <a:close/>
                <a:moveTo>
                  <a:pt x="4744291" y="0"/>
                </a:moveTo>
                <a:lnTo>
                  <a:pt x="5795123" y="1050832"/>
                </a:lnTo>
                <a:lnTo>
                  <a:pt x="5795123" y="1588146"/>
                </a:lnTo>
                <a:cubicBezTo>
                  <a:pt x="5795123" y="1755376"/>
                  <a:pt x="5659556" y="1890943"/>
                  <a:pt x="5492326" y="1890943"/>
                </a:cubicBezTo>
                <a:lnTo>
                  <a:pt x="4206976" y="1890943"/>
                </a:lnTo>
                <a:cubicBezTo>
                  <a:pt x="4039746" y="1890943"/>
                  <a:pt x="3904179" y="1755377"/>
                  <a:pt x="3904179" y="1588147"/>
                </a:cubicBezTo>
                <a:lnTo>
                  <a:pt x="3904179" y="302797"/>
                </a:lnTo>
                <a:cubicBezTo>
                  <a:pt x="3904179" y="135567"/>
                  <a:pt x="4039746" y="0"/>
                  <a:pt x="420697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OpenClassrooms Online courses App for iPhone Free Download">
            <a:extLst>
              <a:ext uri="{FF2B5EF4-FFF2-40B4-BE49-F238E27FC236}">
                <a16:creationId xmlns:a16="http://schemas.microsoft.com/office/drawing/2014/main" id="{DA38CAC1-F5DA-CF83-4BDC-985A4F1B6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817" y="275203"/>
            <a:ext cx="860919" cy="86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E25F3D-F686-F80E-91F2-31446CF17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4" r="79952" b="55256"/>
          <a:stretch/>
        </p:blipFill>
        <p:spPr bwMode="auto">
          <a:xfrm>
            <a:off x="922910" y="5697647"/>
            <a:ext cx="954786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995002A-1AB6-A754-7020-79EEE8EF3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t="2786" r="80971" b="75010"/>
          <a:stretch/>
        </p:blipFill>
        <p:spPr bwMode="auto">
          <a:xfrm>
            <a:off x="981590" y="42384"/>
            <a:ext cx="778069" cy="11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57CDCC2-D5A2-3805-7E53-8E62DA3E4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9" r="63786" b="74136"/>
          <a:stretch/>
        </p:blipFill>
        <p:spPr bwMode="auto">
          <a:xfrm>
            <a:off x="2359357" y="1183747"/>
            <a:ext cx="862740" cy="123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43868ED-E5CE-786C-83D1-8C49389C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0" r="49362" b="73970"/>
          <a:stretch/>
        </p:blipFill>
        <p:spPr bwMode="auto">
          <a:xfrm>
            <a:off x="922910" y="2752770"/>
            <a:ext cx="718568" cy="123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BC891DB-CB90-1DFB-AD09-71EC03364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9" r="33990" b="74760"/>
          <a:stretch/>
        </p:blipFill>
        <p:spPr bwMode="auto">
          <a:xfrm>
            <a:off x="3941613" y="2790370"/>
            <a:ext cx="783481" cy="12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18D8326-B716-FE6A-8522-98A6AC88A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1" r="19351" b="74136"/>
          <a:stretch/>
        </p:blipFill>
        <p:spPr bwMode="auto">
          <a:xfrm>
            <a:off x="2359357" y="4084121"/>
            <a:ext cx="802384" cy="123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29811D3-0509-6135-BD59-C48CBB03C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6" b="73256"/>
          <a:stretch/>
        </p:blipFill>
        <p:spPr bwMode="auto">
          <a:xfrm>
            <a:off x="3744049" y="5315911"/>
            <a:ext cx="972681" cy="127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8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38DF11-41D3-3B04-D29B-88A64BA263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74D361BC-5BAF-6031-C695-6D0622328057}"/>
              </a:ext>
            </a:extLst>
          </p:cNvPr>
          <p:cNvGrpSpPr/>
          <p:nvPr/>
        </p:nvGrpSpPr>
        <p:grpSpPr>
          <a:xfrm>
            <a:off x="110675" y="1234936"/>
            <a:ext cx="3880942" cy="1148208"/>
            <a:chOff x="1379568" y="2462915"/>
            <a:chExt cx="4488331" cy="1327909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53582345-CF77-537C-45FA-90A684A63793}"/>
                </a:ext>
              </a:extLst>
            </p:cNvPr>
            <p:cNvGrpSpPr/>
            <p:nvPr/>
          </p:nvGrpSpPr>
          <p:grpSpPr>
            <a:xfrm>
              <a:off x="1379568" y="2462915"/>
              <a:ext cx="4488331" cy="1327909"/>
              <a:chOff x="1379568" y="2462915"/>
              <a:chExt cx="4488331" cy="1327909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01CFEE78-0EFF-EDA5-EC05-814CACA97ABE}"/>
                  </a:ext>
                </a:extLst>
              </p:cNvPr>
              <p:cNvSpPr/>
              <p:nvPr/>
            </p:nvSpPr>
            <p:spPr>
              <a:xfrm>
                <a:off x="1379568" y="2462915"/>
                <a:ext cx="4488331" cy="1327909"/>
              </a:xfrm>
              <a:custGeom>
                <a:avLst/>
                <a:gdLst>
                  <a:gd name="connsiteX0" fmla="*/ 254958 w 4488330"/>
                  <a:gd name="connsiteY0" fmla="*/ 1350749 h 1327908"/>
                  <a:gd name="connsiteX1" fmla="*/ 0 w 4488330"/>
                  <a:gd name="connsiteY1" fmla="*/ 1095790 h 1327908"/>
                  <a:gd name="connsiteX2" fmla="*/ 0 w 4488330"/>
                  <a:gd name="connsiteY2" fmla="*/ 254958 h 1327908"/>
                  <a:gd name="connsiteX3" fmla="*/ 254958 w 4488330"/>
                  <a:gd name="connsiteY3" fmla="*/ 0 h 1327908"/>
                  <a:gd name="connsiteX4" fmla="*/ 4247714 w 4488330"/>
                  <a:gd name="connsiteY4" fmla="*/ 0 h 1327908"/>
                  <a:gd name="connsiteX5" fmla="*/ 4502672 w 4488330"/>
                  <a:gd name="connsiteY5" fmla="*/ 254958 h 1327908"/>
                  <a:gd name="connsiteX6" fmla="*/ 4502672 w 4488330"/>
                  <a:gd name="connsiteY6" fmla="*/ 1095525 h 1327908"/>
                  <a:gd name="connsiteX7" fmla="*/ 4247714 w 4488330"/>
                  <a:gd name="connsiteY7" fmla="*/ 1350483 h 1327908"/>
                  <a:gd name="connsiteX8" fmla="*/ 254958 w 4488330"/>
                  <a:gd name="connsiteY8" fmla="*/ 1350483 h 132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330" h="1327908">
                    <a:moveTo>
                      <a:pt x="254958" y="1350749"/>
                    </a:moveTo>
                    <a:cubicBezTo>
                      <a:pt x="114200" y="1350749"/>
                      <a:pt x="0" y="1236283"/>
                      <a:pt x="0" y="1095790"/>
                    </a:cubicBezTo>
                    <a:lnTo>
                      <a:pt x="0" y="254958"/>
                    </a:lnTo>
                    <a:cubicBezTo>
                      <a:pt x="0" y="114200"/>
                      <a:pt x="114466" y="0"/>
                      <a:pt x="254958" y="0"/>
                    </a:cubicBezTo>
                    <a:lnTo>
                      <a:pt x="4247714" y="0"/>
                    </a:lnTo>
                    <a:cubicBezTo>
                      <a:pt x="4388473" y="0"/>
                      <a:pt x="4502672" y="114466"/>
                      <a:pt x="4502672" y="254958"/>
                    </a:cubicBezTo>
                    <a:lnTo>
                      <a:pt x="4502672" y="1095525"/>
                    </a:lnTo>
                    <a:cubicBezTo>
                      <a:pt x="4502672" y="1236283"/>
                      <a:pt x="4388207" y="1350483"/>
                      <a:pt x="4247714" y="1350483"/>
                    </a:cubicBezTo>
                    <a:lnTo>
                      <a:pt x="254958" y="13504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8">
                <a:extLst>
                  <a:ext uri="{FF2B5EF4-FFF2-40B4-BE49-F238E27FC236}">
                    <a16:creationId xmlns:a16="http://schemas.microsoft.com/office/drawing/2014/main" id="{7CC96B88-40BB-C1A4-1473-0748CEE5B877}"/>
                  </a:ext>
                </a:extLst>
              </p:cNvPr>
              <p:cNvSpPr/>
              <p:nvPr/>
            </p:nvSpPr>
            <p:spPr>
              <a:xfrm>
                <a:off x="1471990" y="2555337"/>
                <a:ext cx="4302424" cy="1142001"/>
              </a:xfrm>
              <a:custGeom>
                <a:avLst/>
                <a:gdLst>
                  <a:gd name="connsiteX0" fmla="*/ 162536 w 4302423"/>
                  <a:gd name="connsiteY0" fmla="*/ 1165904 h 1142001"/>
                  <a:gd name="connsiteX1" fmla="*/ 0 w 4302423"/>
                  <a:gd name="connsiteY1" fmla="*/ 1003368 h 1142001"/>
                  <a:gd name="connsiteX2" fmla="*/ 0 w 4302423"/>
                  <a:gd name="connsiteY2" fmla="*/ 162536 h 1142001"/>
                  <a:gd name="connsiteX3" fmla="*/ 162536 w 4302423"/>
                  <a:gd name="connsiteY3" fmla="*/ 0 h 1142001"/>
                  <a:gd name="connsiteX4" fmla="*/ 4155292 w 4302423"/>
                  <a:gd name="connsiteY4" fmla="*/ 0 h 1142001"/>
                  <a:gd name="connsiteX5" fmla="*/ 4317828 w 4302423"/>
                  <a:gd name="connsiteY5" fmla="*/ 162536 h 1142001"/>
                  <a:gd name="connsiteX6" fmla="*/ 4317828 w 4302423"/>
                  <a:gd name="connsiteY6" fmla="*/ 1003102 h 1142001"/>
                  <a:gd name="connsiteX7" fmla="*/ 4155292 w 4302423"/>
                  <a:gd name="connsiteY7" fmla="*/ 1165638 h 1142001"/>
                  <a:gd name="connsiteX8" fmla="*/ 162536 w 4302423"/>
                  <a:gd name="connsiteY8" fmla="*/ 1165638 h 11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2423" h="1142001">
                    <a:moveTo>
                      <a:pt x="162536" y="1165904"/>
                    </a:moveTo>
                    <a:cubicBezTo>
                      <a:pt x="72769" y="1165904"/>
                      <a:pt x="0" y="1092869"/>
                      <a:pt x="0" y="1003368"/>
                    </a:cubicBezTo>
                    <a:lnTo>
                      <a:pt x="0" y="162536"/>
                    </a:lnTo>
                    <a:cubicBezTo>
                      <a:pt x="0" y="72769"/>
                      <a:pt x="73035" y="0"/>
                      <a:pt x="162536" y="0"/>
                    </a:cubicBezTo>
                    <a:lnTo>
                      <a:pt x="4155292" y="0"/>
                    </a:lnTo>
                    <a:cubicBezTo>
                      <a:pt x="4245058" y="0"/>
                      <a:pt x="4317828" y="73035"/>
                      <a:pt x="4317828" y="162536"/>
                    </a:cubicBezTo>
                    <a:lnTo>
                      <a:pt x="4317828" y="1003102"/>
                    </a:lnTo>
                    <a:cubicBezTo>
                      <a:pt x="4317828" y="1092869"/>
                      <a:pt x="4244793" y="1165638"/>
                      <a:pt x="4155292" y="1165638"/>
                    </a:cubicBezTo>
                    <a:lnTo>
                      <a:pt x="162536" y="1165638"/>
                    </a:lnTo>
                    <a:close/>
                  </a:path>
                </a:pathLst>
              </a:custGeom>
              <a:solidFill>
                <a:srgbClr val="FF3654"/>
              </a:soli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8A48DB47-2643-6957-AB70-8BD4FC731CAF}"/>
                </a:ext>
              </a:extLst>
            </p:cNvPr>
            <p:cNvSpPr/>
            <p:nvPr/>
          </p:nvSpPr>
          <p:spPr>
            <a:xfrm>
              <a:off x="1502798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B5875-C57B-04EF-587D-8DB42C098969}"/>
              </a:ext>
            </a:extLst>
          </p:cNvPr>
          <p:cNvSpPr/>
          <p:nvPr/>
        </p:nvSpPr>
        <p:spPr>
          <a:xfrm>
            <a:off x="1447696" y="1182500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E2002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A79DE1-B8E7-61BA-0E75-729E559BE07E}"/>
              </a:ext>
            </a:extLst>
          </p:cNvPr>
          <p:cNvSpPr/>
          <p:nvPr/>
        </p:nvSpPr>
        <p:spPr>
          <a:xfrm>
            <a:off x="478536" y="1167816"/>
            <a:ext cx="1055045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FF3654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0555A4AA-7768-27B9-C562-74DA11CC65AD}"/>
              </a:ext>
            </a:extLst>
          </p:cNvPr>
          <p:cNvGrpSpPr/>
          <p:nvPr/>
        </p:nvGrpSpPr>
        <p:grpSpPr>
          <a:xfrm>
            <a:off x="8066260" y="1234936"/>
            <a:ext cx="3880942" cy="1148208"/>
            <a:chOff x="6324101" y="2462915"/>
            <a:chExt cx="4488331" cy="1327909"/>
          </a:xfrm>
        </p:grpSpPr>
        <p:sp>
          <p:nvSpPr>
            <p:cNvPr id="16" name="Freeform: Shape 42">
              <a:extLst>
                <a:ext uri="{FF2B5EF4-FFF2-40B4-BE49-F238E27FC236}">
                  <a16:creationId xmlns:a16="http://schemas.microsoft.com/office/drawing/2014/main" id="{B49E88C4-90F0-28AC-470D-E4A91F99AE92}"/>
                </a:ext>
              </a:extLst>
            </p:cNvPr>
            <p:cNvSpPr/>
            <p:nvPr/>
          </p:nvSpPr>
          <p:spPr>
            <a:xfrm>
              <a:off x="6324101" y="2462915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47">
              <a:extLst>
                <a:ext uri="{FF2B5EF4-FFF2-40B4-BE49-F238E27FC236}">
                  <a16:creationId xmlns:a16="http://schemas.microsoft.com/office/drawing/2014/main" id="{2F2E208C-A5B4-0A48-5CF9-17F2F7B462DA}"/>
                </a:ext>
              </a:extLst>
            </p:cNvPr>
            <p:cNvSpPr/>
            <p:nvPr/>
          </p:nvSpPr>
          <p:spPr>
            <a:xfrm>
              <a:off x="6416523" y="2555337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C7EE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28C8641B-3CB1-83B0-5C22-9906541AF812}"/>
                </a:ext>
              </a:extLst>
            </p:cNvPr>
            <p:cNvSpPr/>
            <p:nvPr/>
          </p:nvSpPr>
          <p:spPr>
            <a:xfrm>
              <a:off x="6447331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50">
            <a:extLst>
              <a:ext uri="{FF2B5EF4-FFF2-40B4-BE49-F238E27FC236}">
                <a16:creationId xmlns:a16="http://schemas.microsoft.com/office/drawing/2014/main" id="{AFCD550C-E410-3F69-57B8-E5088DD1CC08}"/>
              </a:ext>
            </a:extLst>
          </p:cNvPr>
          <p:cNvSpPr/>
          <p:nvPr/>
        </p:nvSpPr>
        <p:spPr>
          <a:xfrm>
            <a:off x="9411129" y="1175272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00A0C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51">
            <a:extLst>
              <a:ext uri="{FF2B5EF4-FFF2-40B4-BE49-F238E27FC236}">
                <a16:creationId xmlns:a16="http://schemas.microsoft.com/office/drawing/2014/main" id="{78B65297-FD62-B54E-3CFB-4FE86EC9B2F8}"/>
              </a:ext>
            </a:extLst>
          </p:cNvPr>
          <p:cNvSpPr/>
          <p:nvPr/>
        </p:nvSpPr>
        <p:spPr>
          <a:xfrm>
            <a:off x="8328422" y="1167816"/>
            <a:ext cx="1160744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C7EE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oup 74">
            <a:extLst>
              <a:ext uri="{FF2B5EF4-FFF2-40B4-BE49-F238E27FC236}">
                <a16:creationId xmlns:a16="http://schemas.microsoft.com/office/drawing/2014/main" id="{4F748CDB-F3C2-8D16-76CE-C58CF96D27E6}"/>
              </a:ext>
            </a:extLst>
          </p:cNvPr>
          <p:cNvGrpSpPr/>
          <p:nvPr/>
        </p:nvGrpSpPr>
        <p:grpSpPr>
          <a:xfrm>
            <a:off x="1687191" y="1465638"/>
            <a:ext cx="2395126" cy="553997"/>
            <a:chOff x="8240345" y="2002038"/>
            <a:chExt cx="2769978" cy="6407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B14A4D-F749-EC75-5EF0-BA49A51A1DFC}"/>
                </a:ext>
              </a:extLst>
            </p:cNvPr>
            <p:cNvSpPr/>
            <p:nvPr/>
          </p:nvSpPr>
          <p:spPr>
            <a:xfrm>
              <a:off x="8240345" y="2251200"/>
              <a:ext cx="2769978" cy="391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768)</a:t>
              </a:r>
              <a:endParaRPr lang="en-US" sz="16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05BCE00E-497E-AF90-CE10-318FE243DD5D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459174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oup 77">
            <a:extLst>
              <a:ext uri="{FF2B5EF4-FFF2-40B4-BE49-F238E27FC236}">
                <a16:creationId xmlns:a16="http://schemas.microsoft.com/office/drawing/2014/main" id="{1E19B5A7-E251-1886-A0AA-CE5144291CC6}"/>
              </a:ext>
            </a:extLst>
          </p:cNvPr>
          <p:cNvGrpSpPr/>
          <p:nvPr/>
        </p:nvGrpSpPr>
        <p:grpSpPr>
          <a:xfrm>
            <a:off x="9501116" y="1466001"/>
            <a:ext cx="2395126" cy="770894"/>
            <a:chOff x="8240345" y="2002038"/>
            <a:chExt cx="2769978" cy="89154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FA5CA7-2FAE-2C75-64F5-48B1271C08AF}"/>
                </a:ext>
              </a:extLst>
            </p:cNvPr>
            <p:cNvSpPr/>
            <p:nvPr/>
          </p:nvSpPr>
          <p:spPr>
            <a:xfrm>
              <a:off x="8240345" y="2252879"/>
              <a:ext cx="2769978" cy="640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319)</a:t>
              </a:r>
            </a:p>
            <a:p>
              <a:pPr algn="ctr"/>
              <a:r>
                <a:rPr lang="fr-FR" sz="14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99% de la variance conservée</a:t>
              </a:r>
              <a:endParaRPr lang="fr-FR" sz="14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50FFF039-ED1B-6B4F-C70D-BE5BAA5BD3C8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320120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00C7E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19EB7E73-A961-5798-D12D-9C2FE96314AD}"/>
              </a:ext>
            </a:extLst>
          </p:cNvPr>
          <p:cNvSpPr txBox="1">
            <a:spLocks/>
          </p:cNvSpPr>
          <p:nvPr/>
        </p:nvSpPr>
        <p:spPr>
          <a:xfrm>
            <a:off x="478536" y="1336429"/>
            <a:ext cx="100421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Avant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réduction</a:t>
            </a:r>
            <a:endParaRPr lang="fr-FR" sz="1800" dirty="0">
              <a:latin typeface="Maven Pro"/>
              <a:ea typeface="Roboto Light" panose="02000000000000000000" pitchFamily="2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F7985CFB-C757-BD77-DF22-F229DF7EE9CB}"/>
              </a:ext>
            </a:extLst>
          </p:cNvPr>
          <p:cNvSpPr txBox="1">
            <a:spLocks/>
          </p:cNvSpPr>
          <p:nvPr/>
        </p:nvSpPr>
        <p:spPr>
          <a:xfrm>
            <a:off x="8419122" y="1364695"/>
            <a:ext cx="96196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algn="ctr" defTabSz="91412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  <a:latin typeface="Maven Pro"/>
                <a:ea typeface="Roboto" pitchFamily="2" charset="0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fr-FR" dirty="0"/>
              <a:t>Après</a:t>
            </a:r>
          </a:p>
          <a:p>
            <a:r>
              <a:rPr lang="fr-FR" dirty="0"/>
              <a:t>réduction</a:t>
            </a:r>
          </a:p>
        </p:txBody>
      </p:sp>
      <p:sp>
        <p:nvSpPr>
          <p:cNvPr id="30" name="Flèche : droite rayée 29">
            <a:extLst>
              <a:ext uri="{FF2B5EF4-FFF2-40B4-BE49-F238E27FC236}">
                <a16:creationId xmlns:a16="http://schemas.microsoft.com/office/drawing/2014/main" id="{47300F5E-B00A-D998-1B32-E25043125572}"/>
              </a:ext>
            </a:extLst>
          </p:cNvPr>
          <p:cNvSpPr/>
          <p:nvPr/>
        </p:nvSpPr>
        <p:spPr>
          <a:xfrm>
            <a:off x="4754228" y="1463762"/>
            <a:ext cx="2681397" cy="689636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030A0"/>
                </a:solidFill>
                <a:effectLst/>
                <a:latin typeface="Maven Pro"/>
              </a:rPr>
              <a:t>PCA</a:t>
            </a:r>
            <a:endParaRPr lang="fr-FR" b="1" dirty="0">
              <a:solidFill>
                <a:srgbClr val="7030A0"/>
              </a:solidFill>
              <a:latin typeface="Maven Pro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" y="2583776"/>
            <a:ext cx="7254650" cy="300961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6D8C9B5-7FEE-5124-0566-FD58FFD30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9418" y="2651704"/>
            <a:ext cx="3218879" cy="3962286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926207"/>
              </p:ext>
            </p:extLst>
          </p:nvPr>
        </p:nvGraphicFramePr>
        <p:xfrm>
          <a:off x="980641" y="5780866"/>
          <a:ext cx="4307544" cy="100584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Métriques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Score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Silhouette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0,49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093796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ARI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0,346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FE0AE971-D4E4-5089-AFA8-200FF7B74541}"/>
              </a:ext>
            </a:extLst>
          </p:cNvPr>
          <p:cNvSpPr/>
          <p:nvPr/>
        </p:nvSpPr>
        <p:spPr>
          <a:xfrm>
            <a:off x="4200016" y="71294"/>
            <a:ext cx="378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Classification du texte</a:t>
            </a:r>
            <a:endParaRPr lang="fr-FR" sz="2800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82E8AE1D-9976-2E33-4331-F744F84311AD}"/>
              </a:ext>
            </a:extLst>
          </p:cNvPr>
          <p:cNvSpPr txBox="1"/>
          <p:nvPr/>
        </p:nvSpPr>
        <p:spPr>
          <a:xfrm>
            <a:off x="478536" y="487633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1800" dirty="0">
                <a:solidFill>
                  <a:schemeClr val="bg1"/>
                </a:solidFill>
              </a:rPr>
              <a:t>3. BERT </a:t>
            </a:r>
            <a:r>
              <a:rPr lang="fr-FR" sz="1800" dirty="0" err="1">
                <a:solidFill>
                  <a:schemeClr val="bg1"/>
                </a:solidFill>
              </a:rPr>
              <a:t>HuggingFace</a:t>
            </a:r>
            <a:r>
              <a:rPr lang="fr-FR" sz="1800" dirty="0">
                <a:solidFill>
                  <a:schemeClr val="bg1"/>
                </a:solidFill>
              </a:rPr>
              <a:t> (Model "</a:t>
            </a:r>
            <a:r>
              <a:rPr lang="fr-FR" sz="1800" dirty="0" err="1">
                <a:solidFill>
                  <a:schemeClr val="bg1"/>
                </a:solidFill>
              </a:rPr>
              <a:t>bert</a:t>
            </a:r>
            <a:r>
              <a:rPr lang="fr-FR" sz="1800" dirty="0">
                <a:solidFill>
                  <a:schemeClr val="bg1"/>
                </a:solidFill>
              </a:rPr>
              <a:t>-base-</a:t>
            </a:r>
            <a:r>
              <a:rPr lang="fr-FR" sz="1800" dirty="0" err="1">
                <a:solidFill>
                  <a:schemeClr val="bg1"/>
                </a:solidFill>
              </a:rPr>
              <a:t>uncased</a:t>
            </a:r>
            <a:r>
              <a:rPr lang="fr-FR" sz="1800" dirty="0">
                <a:solidFill>
                  <a:schemeClr val="bg1"/>
                </a:solidFill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19523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38DF11-41D3-3B04-D29B-88A64BA263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74D361BC-5BAF-6031-C695-6D0622328057}"/>
              </a:ext>
            </a:extLst>
          </p:cNvPr>
          <p:cNvGrpSpPr/>
          <p:nvPr/>
        </p:nvGrpSpPr>
        <p:grpSpPr>
          <a:xfrm>
            <a:off x="110675" y="1234936"/>
            <a:ext cx="3880942" cy="1148208"/>
            <a:chOff x="1379568" y="2462915"/>
            <a:chExt cx="4488331" cy="1327909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53582345-CF77-537C-45FA-90A684A63793}"/>
                </a:ext>
              </a:extLst>
            </p:cNvPr>
            <p:cNvGrpSpPr/>
            <p:nvPr/>
          </p:nvGrpSpPr>
          <p:grpSpPr>
            <a:xfrm>
              <a:off x="1379568" y="2462915"/>
              <a:ext cx="4488331" cy="1327909"/>
              <a:chOff x="1379568" y="2462915"/>
              <a:chExt cx="4488331" cy="1327909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01CFEE78-0EFF-EDA5-EC05-814CACA97ABE}"/>
                  </a:ext>
                </a:extLst>
              </p:cNvPr>
              <p:cNvSpPr/>
              <p:nvPr/>
            </p:nvSpPr>
            <p:spPr>
              <a:xfrm>
                <a:off x="1379568" y="2462915"/>
                <a:ext cx="4488331" cy="1327909"/>
              </a:xfrm>
              <a:custGeom>
                <a:avLst/>
                <a:gdLst>
                  <a:gd name="connsiteX0" fmla="*/ 254958 w 4488330"/>
                  <a:gd name="connsiteY0" fmla="*/ 1350749 h 1327908"/>
                  <a:gd name="connsiteX1" fmla="*/ 0 w 4488330"/>
                  <a:gd name="connsiteY1" fmla="*/ 1095790 h 1327908"/>
                  <a:gd name="connsiteX2" fmla="*/ 0 w 4488330"/>
                  <a:gd name="connsiteY2" fmla="*/ 254958 h 1327908"/>
                  <a:gd name="connsiteX3" fmla="*/ 254958 w 4488330"/>
                  <a:gd name="connsiteY3" fmla="*/ 0 h 1327908"/>
                  <a:gd name="connsiteX4" fmla="*/ 4247714 w 4488330"/>
                  <a:gd name="connsiteY4" fmla="*/ 0 h 1327908"/>
                  <a:gd name="connsiteX5" fmla="*/ 4502672 w 4488330"/>
                  <a:gd name="connsiteY5" fmla="*/ 254958 h 1327908"/>
                  <a:gd name="connsiteX6" fmla="*/ 4502672 w 4488330"/>
                  <a:gd name="connsiteY6" fmla="*/ 1095525 h 1327908"/>
                  <a:gd name="connsiteX7" fmla="*/ 4247714 w 4488330"/>
                  <a:gd name="connsiteY7" fmla="*/ 1350483 h 1327908"/>
                  <a:gd name="connsiteX8" fmla="*/ 254958 w 4488330"/>
                  <a:gd name="connsiteY8" fmla="*/ 1350483 h 132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330" h="1327908">
                    <a:moveTo>
                      <a:pt x="254958" y="1350749"/>
                    </a:moveTo>
                    <a:cubicBezTo>
                      <a:pt x="114200" y="1350749"/>
                      <a:pt x="0" y="1236283"/>
                      <a:pt x="0" y="1095790"/>
                    </a:cubicBezTo>
                    <a:lnTo>
                      <a:pt x="0" y="254958"/>
                    </a:lnTo>
                    <a:cubicBezTo>
                      <a:pt x="0" y="114200"/>
                      <a:pt x="114466" y="0"/>
                      <a:pt x="254958" y="0"/>
                    </a:cubicBezTo>
                    <a:lnTo>
                      <a:pt x="4247714" y="0"/>
                    </a:lnTo>
                    <a:cubicBezTo>
                      <a:pt x="4388473" y="0"/>
                      <a:pt x="4502672" y="114466"/>
                      <a:pt x="4502672" y="254958"/>
                    </a:cubicBezTo>
                    <a:lnTo>
                      <a:pt x="4502672" y="1095525"/>
                    </a:lnTo>
                    <a:cubicBezTo>
                      <a:pt x="4502672" y="1236283"/>
                      <a:pt x="4388207" y="1350483"/>
                      <a:pt x="4247714" y="1350483"/>
                    </a:cubicBezTo>
                    <a:lnTo>
                      <a:pt x="254958" y="13504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8">
                <a:extLst>
                  <a:ext uri="{FF2B5EF4-FFF2-40B4-BE49-F238E27FC236}">
                    <a16:creationId xmlns:a16="http://schemas.microsoft.com/office/drawing/2014/main" id="{7CC96B88-40BB-C1A4-1473-0748CEE5B877}"/>
                  </a:ext>
                </a:extLst>
              </p:cNvPr>
              <p:cNvSpPr/>
              <p:nvPr/>
            </p:nvSpPr>
            <p:spPr>
              <a:xfrm>
                <a:off x="1471990" y="2555337"/>
                <a:ext cx="4302424" cy="1142001"/>
              </a:xfrm>
              <a:custGeom>
                <a:avLst/>
                <a:gdLst>
                  <a:gd name="connsiteX0" fmla="*/ 162536 w 4302423"/>
                  <a:gd name="connsiteY0" fmla="*/ 1165904 h 1142001"/>
                  <a:gd name="connsiteX1" fmla="*/ 0 w 4302423"/>
                  <a:gd name="connsiteY1" fmla="*/ 1003368 h 1142001"/>
                  <a:gd name="connsiteX2" fmla="*/ 0 w 4302423"/>
                  <a:gd name="connsiteY2" fmla="*/ 162536 h 1142001"/>
                  <a:gd name="connsiteX3" fmla="*/ 162536 w 4302423"/>
                  <a:gd name="connsiteY3" fmla="*/ 0 h 1142001"/>
                  <a:gd name="connsiteX4" fmla="*/ 4155292 w 4302423"/>
                  <a:gd name="connsiteY4" fmla="*/ 0 h 1142001"/>
                  <a:gd name="connsiteX5" fmla="*/ 4317828 w 4302423"/>
                  <a:gd name="connsiteY5" fmla="*/ 162536 h 1142001"/>
                  <a:gd name="connsiteX6" fmla="*/ 4317828 w 4302423"/>
                  <a:gd name="connsiteY6" fmla="*/ 1003102 h 1142001"/>
                  <a:gd name="connsiteX7" fmla="*/ 4155292 w 4302423"/>
                  <a:gd name="connsiteY7" fmla="*/ 1165638 h 1142001"/>
                  <a:gd name="connsiteX8" fmla="*/ 162536 w 4302423"/>
                  <a:gd name="connsiteY8" fmla="*/ 1165638 h 11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2423" h="1142001">
                    <a:moveTo>
                      <a:pt x="162536" y="1165904"/>
                    </a:moveTo>
                    <a:cubicBezTo>
                      <a:pt x="72769" y="1165904"/>
                      <a:pt x="0" y="1092869"/>
                      <a:pt x="0" y="1003368"/>
                    </a:cubicBezTo>
                    <a:lnTo>
                      <a:pt x="0" y="162536"/>
                    </a:lnTo>
                    <a:cubicBezTo>
                      <a:pt x="0" y="72769"/>
                      <a:pt x="73035" y="0"/>
                      <a:pt x="162536" y="0"/>
                    </a:cubicBezTo>
                    <a:lnTo>
                      <a:pt x="4155292" y="0"/>
                    </a:lnTo>
                    <a:cubicBezTo>
                      <a:pt x="4245058" y="0"/>
                      <a:pt x="4317828" y="73035"/>
                      <a:pt x="4317828" y="162536"/>
                    </a:cubicBezTo>
                    <a:lnTo>
                      <a:pt x="4317828" y="1003102"/>
                    </a:lnTo>
                    <a:cubicBezTo>
                      <a:pt x="4317828" y="1092869"/>
                      <a:pt x="4244793" y="1165638"/>
                      <a:pt x="4155292" y="1165638"/>
                    </a:cubicBezTo>
                    <a:lnTo>
                      <a:pt x="162536" y="1165638"/>
                    </a:lnTo>
                    <a:close/>
                  </a:path>
                </a:pathLst>
              </a:custGeom>
              <a:solidFill>
                <a:srgbClr val="FF3654"/>
              </a:soli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8A48DB47-2643-6957-AB70-8BD4FC731CAF}"/>
                </a:ext>
              </a:extLst>
            </p:cNvPr>
            <p:cNvSpPr/>
            <p:nvPr/>
          </p:nvSpPr>
          <p:spPr>
            <a:xfrm>
              <a:off x="1502798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B5875-C57B-04EF-587D-8DB42C098969}"/>
              </a:ext>
            </a:extLst>
          </p:cNvPr>
          <p:cNvSpPr/>
          <p:nvPr/>
        </p:nvSpPr>
        <p:spPr>
          <a:xfrm>
            <a:off x="1447696" y="1182500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E2002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A79DE1-B8E7-61BA-0E75-729E559BE07E}"/>
              </a:ext>
            </a:extLst>
          </p:cNvPr>
          <p:cNvSpPr/>
          <p:nvPr/>
        </p:nvSpPr>
        <p:spPr>
          <a:xfrm>
            <a:off x="478536" y="1167816"/>
            <a:ext cx="1055045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FF3654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0555A4AA-7768-27B9-C562-74DA11CC65AD}"/>
              </a:ext>
            </a:extLst>
          </p:cNvPr>
          <p:cNvGrpSpPr/>
          <p:nvPr/>
        </p:nvGrpSpPr>
        <p:grpSpPr>
          <a:xfrm>
            <a:off x="8066260" y="1234936"/>
            <a:ext cx="3880942" cy="1148208"/>
            <a:chOff x="6324101" y="2462915"/>
            <a:chExt cx="4488331" cy="1327909"/>
          </a:xfrm>
        </p:grpSpPr>
        <p:sp>
          <p:nvSpPr>
            <p:cNvPr id="16" name="Freeform: Shape 42">
              <a:extLst>
                <a:ext uri="{FF2B5EF4-FFF2-40B4-BE49-F238E27FC236}">
                  <a16:creationId xmlns:a16="http://schemas.microsoft.com/office/drawing/2014/main" id="{B49E88C4-90F0-28AC-470D-E4A91F99AE92}"/>
                </a:ext>
              </a:extLst>
            </p:cNvPr>
            <p:cNvSpPr/>
            <p:nvPr/>
          </p:nvSpPr>
          <p:spPr>
            <a:xfrm>
              <a:off x="6324101" y="2462915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47">
              <a:extLst>
                <a:ext uri="{FF2B5EF4-FFF2-40B4-BE49-F238E27FC236}">
                  <a16:creationId xmlns:a16="http://schemas.microsoft.com/office/drawing/2014/main" id="{2F2E208C-A5B4-0A48-5CF9-17F2F7B462DA}"/>
                </a:ext>
              </a:extLst>
            </p:cNvPr>
            <p:cNvSpPr/>
            <p:nvPr/>
          </p:nvSpPr>
          <p:spPr>
            <a:xfrm>
              <a:off x="6416523" y="2555337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C7EE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28C8641B-3CB1-83B0-5C22-9906541AF812}"/>
                </a:ext>
              </a:extLst>
            </p:cNvPr>
            <p:cNvSpPr/>
            <p:nvPr/>
          </p:nvSpPr>
          <p:spPr>
            <a:xfrm>
              <a:off x="6447331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50">
            <a:extLst>
              <a:ext uri="{FF2B5EF4-FFF2-40B4-BE49-F238E27FC236}">
                <a16:creationId xmlns:a16="http://schemas.microsoft.com/office/drawing/2014/main" id="{AFCD550C-E410-3F69-57B8-E5088DD1CC08}"/>
              </a:ext>
            </a:extLst>
          </p:cNvPr>
          <p:cNvSpPr/>
          <p:nvPr/>
        </p:nvSpPr>
        <p:spPr>
          <a:xfrm>
            <a:off x="9411129" y="1175272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00A0C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51">
            <a:extLst>
              <a:ext uri="{FF2B5EF4-FFF2-40B4-BE49-F238E27FC236}">
                <a16:creationId xmlns:a16="http://schemas.microsoft.com/office/drawing/2014/main" id="{78B65297-FD62-B54E-3CFB-4FE86EC9B2F8}"/>
              </a:ext>
            </a:extLst>
          </p:cNvPr>
          <p:cNvSpPr/>
          <p:nvPr/>
        </p:nvSpPr>
        <p:spPr>
          <a:xfrm>
            <a:off x="8328422" y="1167816"/>
            <a:ext cx="1160744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C7EE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oup 74">
            <a:extLst>
              <a:ext uri="{FF2B5EF4-FFF2-40B4-BE49-F238E27FC236}">
                <a16:creationId xmlns:a16="http://schemas.microsoft.com/office/drawing/2014/main" id="{4F748CDB-F3C2-8D16-76CE-C58CF96D27E6}"/>
              </a:ext>
            </a:extLst>
          </p:cNvPr>
          <p:cNvGrpSpPr/>
          <p:nvPr/>
        </p:nvGrpSpPr>
        <p:grpSpPr>
          <a:xfrm>
            <a:off x="1687191" y="1465638"/>
            <a:ext cx="2395126" cy="553997"/>
            <a:chOff x="8240345" y="2002038"/>
            <a:chExt cx="2769978" cy="6407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B14A4D-F749-EC75-5EF0-BA49A51A1DFC}"/>
                </a:ext>
              </a:extLst>
            </p:cNvPr>
            <p:cNvSpPr/>
            <p:nvPr/>
          </p:nvSpPr>
          <p:spPr>
            <a:xfrm>
              <a:off x="8240345" y="2251200"/>
              <a:ext cx="2769978" cy="391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768)</a:t>
              </a:r>
              <a:endParaRPr lang="en-US" sz="16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05BCE00E-497E-AF90-CE10-318FE243DD5D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459174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oup 77">
            <a:extLst>
              <a:ext uri="{FF2B5EF4-FFF2-40B4-BE49-F238E27FC236}">
                <a16:creationId xmlns:a16="http://schemas.microsoft.com/office/drawing/2014/main" id="{1E19B5A7-E251-1886-A0AA-CE5144291CC6}"/>
              </a:ext>
            </a:extLst>
          </p:cNvPr>
          <p:cNvGrpSpPr/>
          <p:nvPr/>
        </p:nvGrpSpPr>
        <p:grpSpPr>
          <a:xfrm>
            <a:off x="9501116" y="1466001"/>
            <a:ext cx="2395126" cy="770894"/>
            <a:chOff x="8240345" y="2002038"/>
            <a:chExt cx="2769978" cy="89154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FA5CA7-2FAE-2C75-64F5-48B1271C08AF}"/>
                </a:ext>
              </a:extLst>
            </p:cNvPr>
            <p:cNvSpPr/>
            <p:nvPr/>
          </p:nvSpPr>
          <p:spPr>
            <a:xfrm>
              <a:off x="8240345" y="2252879"/>
              <a:ext cx="2769978" cy="640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319)</a:t>
              </a:r>
            </a:p>
            <a:p>
              <a:pPr algn="ctr"/>
              <a:r>
                <a:rPr lang="fr-FR" sz="14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99% de la variance conservée</a:t>
              </a:r>
              <a:endParaRPr lang="fr-FR" sz="14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50FFF039-ED1B-6B4F-C70D-BE5BAA5BD3C8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320120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00C7E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19EB7E73-A961-5798-D12D-9C2FE96314AD}"/>
              </a:ext>
            </a:extLst>
          </p:cNvPr>
          <p:cNvSpPr txBox="1">
            <a:spLocks/>
          </p:cNvSpPr>
          <p:nvPr/>
        </p:nvSpPr>
        <p:spPr>
          <a:xfrm>
            <a:off x="478536" y="1336429"/>
            <a:ext cx="100421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Avant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réduction</a:t>
            </a:r>
            <a:endParaRPr lang="fr-FR" sz="1800" dirty="0">
              <a:latin typeface="Maven Pro"/>
              <a:ea typeface="Roboto Light" panose="02000000000000000000" pitchFamily="2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F7985CFB-C757-BD77-DF22-F229DF7EE9CB}"/>
              </a:ext>
            </a:extLst>
          </p:cNvPr>
          <p:cNvSpPr txBox="1">
            <a:spLocks/>
          </p:cNvSpPr>
          <p:nvPr/>
        </p:nvSpPr>
        <p:spPr>
          <a:xfrm>
            <a:off x="8419122" y="1364695"/>
            <a:ext cx="96196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algn="ctr" defTabSz="91412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  <a:latin typeface="Maven Pro"/>
                <a:ea typeface="Roboto" pitchFamily="2" charset="0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fr-FR" dirty="0"/>
              <a:t>Après</a:t>
            </a:r>
          </a:p>
          <a:p>
            <a:r>
              <a:rPr lang="fr-FR" dirty="0"/>
              <a:t>réduction</a:t>
            </a:r>
          </a:p>
        </p:txBody>
      </p:sp>
      <p:sp>
        <p:nvSpPr>
          <p:cNvPr id="30" name="Flèche : droite rayée 29">
            <a:extLst>
              <a:ext uri="{FF2B5EF4-FFF2-40B4-BE49-F238E27FC236}">
                <a16:creationId xmlns:a16="http://schemas.microsoft.com/office/drawing/2014/main" id="{47300F5E-B00A-D998-1B32-E25043125572}"/>
              </a:ext>
            </a:extLst>
          </p:cNvPr>
          <p:cNvSpPr/>
          <p:nvPr/>
        </p:nvSpPr>
        <p:spPr>
          <a:xfrm>
            <a:off x="4754228" y="1463762"/>
            <a:ext cx="2681397" cy="689636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030A0"/>
                </a:solidFill>
                <a:effectLst/>
                <a:latin typeface="Maven Pro"/>
              </a:rPr>
              <a:t>PCA</a:t>
            </a:r>
            <a:endParaRPr lang="fr-FR" b="1" dirty="0">
              <a:solidFill>
                <a:srgbClr val="7030A0"/>
              </a:solidFill>
              <a:latin typeface="Maven Pro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02" y="2583776"/>
            <a:ext cx="6759395" cy="300961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6D8C9B5-7FEE-5124-0566-FD58FFD30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0914" y="2651704"/>
            <a:ext cx="3195886" cy="3962286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0945"/>
              </p:ext>
            </p:extLst>
          </p:nvPr>
        </p:nvGraphicFramePr>
        <p:xfrm>
          <a:off x="980641" y="5780866"/>
          <a:ext cx="4307544" cy="100584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Métriques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Score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Silhouette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0,5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093796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ARI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0,346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FE0AE971-D4E4-5089-AFA8-200FF7B74541}"/>
              </a:ext>
            </a:extLst>
          </p:cNvPr>
          <p:cNvSpPr/>
          <p:nvPr/>
        </p:nvSpPr>
        <p:spPr>
          <a:xfrm>
            <a:off x="4200016" y="71294"/>
            <a:ext cx="378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Classification du texte</a:t>
            </a:r>
            <a:endParaRPr lang="fr-FR" sz="2800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82E8AE1D-9976-2E33-4331-F744F84311AD}"/>
              </a:ext>
            </a:extLst>
          </p:cNvPr>
          <p:cNvSpPr txBox="1"/>
          <p:nvPr/>
        </p:nvSpPr>
        <p:spPr>
          <a:xfrm>
            <a:off x="478536" y="487633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1800" dirty="0">
                <a:solidFill>
                  <a:schemeClr val="bg1"/>
                </a:solidFill>
              </a:rPr>
              <a:t>4. BERT hub </a:t>
            </a:r>
            <a:r>
              <a:rPr lang="fr-FR" sz="1800" dirty="0" err="1">
                <a:solidFill>
                  <a:schemeClr val="bg1"/>
                </a:solidFill>
              </a:rPr>
              <a:t>Tensorflow</a:t>
            </a:r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9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38DF11-41D3-3B04-D29B-88A64BA263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74D361BC-5BAF-6031-C695-6D0622328057}"/>
              </a:ext>
            </a:extLst>
          </p:cNvPr>
          <p:cNvGrpSpPr/>
          <p:nvPr/>
        </p:nvGrpSpPr>
        <p:grpSpPr>
          <a:xfrm>
            <a:off x="110675" y="1234936"/>
            <a:ext cx="3880942" cy="1148208"/>
            <a:chOff x="1379568" y="2462915"/>
            <a:chExt cx="4488331" cy="1327909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53582345-CF77-537C-45FA-90A684A63793}"/>
                </a:ext>
              </a:extLst>
            </p:cNvPr>
            <p:cNvGrpSpPr/>
            <p:nvPr/>
          </p:nvGrpSpPr>
          <p:grpSpPr>
            <a:xfrm>
              <a:off x="1379568" y="2462915"/>
              <a:ext cx="4488331" cy="1327909"/>
              <a:chOff x="1379568" y="2462915"/>
              <a:chExt cx="4488331" cy="1327909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01CFEE78-0EFF-EDA5-EC05-814CACA97ABE}"/>
                  </a:ext>
                </a:extLst>
              </p:cNvPr>
              <p:cNvSpPr/>
              <p:nvPr/>
            </p:nvSpPr>
            <p:spPr>
              <a:xfrm>
                <a:off x="1379568" y="2462915"/>
                <a:ext cx="4488331" cy="1327909"/>
              </a:xfrm>
              <a:custGeom>
                <a:avLst/>
                <a:gdLst>
                  <a:gd name="connsiteX0" fmla="*/ 254958 w 4488330"/>
                  <a:gd name="connsiteY0" fmla="*/ 1350749 h 1327908"/>
                  <a:gd name="connsiteX1" fmla="*/ 0 w 4488330"/>
                  <a:gd name="connsiteY1" fmla="*/ 1095790 h 1327908"/>
                  <a:gd name="connsiteX2" fmla="*/ 0 w 4488330"/>
                  <a:gd name="connsiteY2" fmla="*/ 254958 h 1327908"/>
                  <a:gd name="connsiteX3" fmla="*/ 254958 w 4488330"/>
                  <a:gd name="connsiteY3" fmla="*/ 0 h 1327908"/>
                  <a:gd name="connsiteX4" fmla="*/ 4247714 w 4488330"/>
                  <a:gd name="connsiteY4" fmla="*/ 0 h 1327908"/>
                  <a:gd name="connsiteX5" fmla="*/ 4502672 w 4488330"/>
                  <a:gd name="connsiteY5" fmla="*/ 254958 h 1327908"/>
                  <a:gd name="connsiteX6" fmla="*/ 4502672 w 4488330"/>
                  <a:gd name="connsiteY6" fmla="*/ 1095525 h 1327908"/>
                  <a:gd name="connsiteX7" fmla="*/ 4247714 w 4488330"/>
                  <a:gd name="connsiteY7" fmla="*/ 1350483 h 1327908"/>
                  <a:gd name="connsiteX8" fmla="*/ 254958 w 4488330"/>
                  <a:gd name="connsiteY8" fmla="*/ 1350483 h 132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330" h="1327908">
                    <a:moveTo>
                      <a:pt x="254958" y="1350749"/>
                    </a:moveTo>
                    <a:cubicBezTo>
                      <a:pt x="114200" y="1350749"/>
                      <a:pt x="0" y="1236283"/>
                      <a:pt x="0" y="1095790"/>
                    </a:cubicBezTo>
                    <a:lnTo>
                      <a:pt x="0" y="254958"/>
                    </a:lnTo>
                    <a:cubicBezTo>
                      <a:pt x="0" y="114200"/>
                      <a:pt x="114466" y="0"/>
                      <a:pt x="254958" y="0"/>
                    </a:cubicBezTo>
                    <a:lnTo>
                      <a:pt x="4247714" y="0"/>
                    </a:lnTo>
                    <a:cubicBezTo>
                      <a:pt x="4388473" y="0"/>
                      <a:pt x="4502672" y="114466"/>
                      <a:pt x="4502672" y="254958"/>
                    </a:cubicBezTo>
                    <a:lnTo>
                      <a:pt x="4502672" y="1095525"/>
                    </a:lnTo>
                    <a:cubicBezTo>
                      <a:pt x="4502672" y="1236283"/>
                      <a:pt x="4388207" y="1350483"/>
                      <a:pt x="4247714" y="1350483"/>
                    </a:cubicBezTo>
                    <a:lnTo>
                      <a:pt x="254958" y="13504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8">
                <a:extLst>
                  <a:ext uri="{FF2B5EF4-FFF2-40B4-BE49-F238E27FC236}">
                    <a16:creationId xmlns:a16="http://schemas.microsoft.com/office/drawing/2014/main" id="{7CC96B88-40BB-C1A4-1473-0748CEE5B877}"/>
                  </a:ext>
                </a:extLst>
              </p:cNvPr>
              <p:cNvSpPr/>
              <p:nvPr/>
            </p:nvSpPr>
            <p:spPr>
              <a:xfrm>
                <a:off x="1471990" y="2555337"/>
                <a:ext cx="4302424" cy="1142001"/>
              </a:xfrm>
              <a:custGeom>
                <a:avLst/>
                <a:gdLst>
                  <a:gd name="connsiteX0" fmla="*/ 162536 w 4302423"/>
                  <a:gd name="connsiteY0" fmla="*/ 1165904 h 1142001"/>
                  <a:gd name="connsiteX1" fmla="*/ 0 w 4302423"/>
                  <a:gd name="connsiteY1" fmla="*/ 1003368 h 1142001"/>
                  <a:gd name="connsiteX2" fmla="*/ 0 w 4302423"/>
                  <a:gd name="connsiteY2" fmla="*/ 162536 h 1142001"/>
                  <a:gd name="connsiteX3" fmla="*/ 162536 w 4302423"/>
                  <a:gd name="connsiteY3" fmla="*/ 0 h 1142001"/>
                  <a:gd name="connsiteX4" fmla="*/ 4155292 w 4302423"/>
                  <a:gd name="connsiteY4" fmla="*/ 0 h 1142001"/>
                  <a:gd name="connsiteX5" fmla="*/ 4317828 w 4302423"/>
                  <a:gd name="connsiteY5" fmla="*/ 162536 h 1142001"/>
                  <a:gd name="connsiteX6" fmla="*/ 4317828 w 4302423"/>
                  <a:gd name="connsiteY6" fmla="*/ 1003102 h 1142001"/>
                  <a:gd name="connsiteX7" fmla="*/ 4155292 w 4302423"/>
                  <a:gd name="connsiteY7" fmla="*/ 1165638 h 1142001"/>
                  <a:gd name="connsiteX8" fmla="*/ 162536 w 4302423"/>
                  <a:gd name="connsiteY8" fmla="*/ 1165638 h 11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2423" h="1142001">
                    <a:moveTo>
                      <a:pt x="162536" y="1165904"/>
                    </a:moveTo>
                    <a:cubicBezTo>
                      <a:pt x="72769" y="1165904"/>
                      <a:pt x="0" y="1092869"/>
                      <a:pt x="0" y="1003368"/>
                    </a:cubicBezTo>
                    <a:lnTo>
                      <a:pt x="0" y="162536"/>
                    </a:lnTo>
                    <a:cubicBezTo>
                      <a:pt x="0" y="72769"/>
                      <a:pt x="73035" y="0"/>
                      <a:pt x="162536" y="0"/>
                    </a:cubicBezTo>
                    <a:lnTo>
                      <a:pt x="4155292" y="0"/>
                    </a:lnTo>
                    <a:cubicBezTo>
                      <a:pt x="4245058" y="0"/>
                      <a:pt x="4317828" y="73035"/>
                      <a:pt x="4317828" y="162536"/>
                    </a:cubicBezTo>
                    <a:lnTo>
                      <a:pt x="4317828" y="1003102"/>
                    </a:lnTo>
                    <a:cubicBezTo>
                      <a:pt x="4317828" y="1092869"/>
                      <a:pt x="4244793" y="1165638"/>
                      <a:pt x="4155292" y="1165638"/>
                    </a:cubicBezTo>
                    <a:lnTo>
                      <a:pt x="162536" y="1165638"/>
                    </a:lnTo>
                    <a:close/>
                  </a:path>
                </a:pathLst>
              </a:custGeom>
              <a:solidFill>
                <a:srgbClr val="FF3654"/>
              </a:soli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8A48DB47-2643-6957-AB70-8BD4FC731CAF}"/>
                </a:ext>
              </a:extLst>
            </p:cNvPr>
            <p:cNvSpPr/>
            <p:nvPr/>
          </p:nvSpPr>
          <p:spPr>
            <a:xfrm>
              <a:off x="1502798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B5875-C57B-04EF-587D-8DB42C098969}"/>
              </a:ext>
            </a:extLst>
          </p:cNvPr>
          <p:cNvSpPr/>
          <p:nvPr/>
        </p:nvSpPr>
        <p:spPr>
          <a:xfrm>
            <a:off x="1447696" y="1182500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E2002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A79DE1-B8E7-61BA-0E75-729E559BE07E}"/>
              </a:ext>
            </a:extLst>
          </p:cNvPr>
          <p:cNvSpPr/>
          <p:nvPr/>
        </p:nvSpPr>
        <p:spPr>
          <a:xfrm>
            <a:off x="478536" y="1167816"/>
            <a:ext cx="1055045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FF3654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0555A4AA-7768-27B9-C562-74DA11CC65AD}"/>
              </a:ext>
            </a:extLst>
          </p:cNvPr>
          <p:cNvGrpSpPr/>
          <p:nvPr/>
        </p:nvGrpSpPr>
        <p:grpSpPr>
          <a:xfrm>
            <a:off x="8066260" y="1234936"/>
            <a:ext cx="3880942" cy="1148208"/>
            <a:chOff x="6324101" y="2462915"/>
            <a:chExt cx="4488331" cy="1327909"/>
          </a:xfrm>
        </p:grpSpPr>
        <p:sp>
          <p:nvSpPr>
            <p:cNvPr id="16" name="Freeform: Shape 42">
              <a:extLst>
                <a:ext uri="{FF2B5EF4-FFF2-40B4-BE49-F238E27FC236}">
                  <a16:creationId xmlns:a16="http://schemas.microsoft.com/office/drawing/2014/main" id="{B49E88C4-90F0-28AC-470D-E4A91F99AE92}"/>
                </a:ext>
              </a:extLst>
            </p:cNvPr>
            <p:cNvSpPr/>
            <p:nvPr/>
          </p:nvSpPr>
          <p:spPr>
            <a:xfrm>
              <a:off x="6324101" y="2462915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47">
              <a:extLst>
                <a:ext uri="{FF2B5EF4-FFF2-40B4-BE49-F238E27FC236}">
                  <a16:creationId xmlns:a16="http://schemas.microsoft.com/office/drawing/2014/main" id="{2F2E208C-A5B4-0A48-5CF9-17F2F7B462DA}"/>
                </a:ext>
              </a:extLst>
            </p:cNvPr>
            <p:cNvSpPr/>
            <p:nvPr/>
          </p:nvSpPr>
          <p:spPr>
            <a:xfrm>
              <a:off x="6416523" y="2555337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C7EE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28C8641B-3CB1-83B0-5C22-9906541AF812}"/>
                </a:ext>
              </a:extLst>
            </p:cNvPr>
            <p:cNvSpPr/>
            <p:nvPr/>
          </p:nvSpPr>
          <p:spPr>
            <a:xfrm>
              <a:off x="6447331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50">
            <a:extLst>
              <a:ext uri="{FF2B5EF4-FFF2-40B4-BE49-F238E27FC236}">
                <a16:creationId xmlns:a16="http://schemas.microsoft.com/office/drawing/2014/main" id="{AFCD550C-E410-3F69-57B8-E5088DD1CC08}"/>
              </a:ext>
            </a:extLst>
          </p:cNvPr>
          <p:cNvSpPr/>
          <p:nvPr/>
        </p:nvSpPr>
        <p:spPr>
          <a:xfrm>
            <a:off x="9411129" y="1175272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00A0C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51">
            <a:extLst>
              <a:ext uri="{FF2B5EF4-FFF2-40B4-BE49-F238E27FC236}">
                <a16:creationId xmlns:a16="http://schemas.microsoft.com/office/drawing/2014/main" id="{78B65297-FD62-B54E-3CFB-4FE86EC9B2F8}"/>
              </a:ext>
            </a:extLst>
          </p:cNvPr>
          <p:cNvSpPr/>
          <p:nvPr/>
        </p:nvSpPr>
        <p:spPr>
          <a:xfrm>
            <a:off x="8328422" y="1167816"/>
            <a:ext cx="1160744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C7EE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oup 74">
            <a:extLst>
              <a:ext uri="{FF2B5EF4-FFF2-40B4-BE49-F238E27FC236}">
                <a16:creationId xmlns:a16="http://schemas.microsoft.com/office/drawing/2014/main" id="{4F748CDB-F3C2-8D16-76CE-C58CF96D27E6}"/>
              </a:ext>
            </a:extLst>
          </p:cNvPr>
          <p:cNvGrpSpPr/>
          <p:nvPr/>
        </p:nvGrpSpPr>
        <p:grpSpPr>
          <a:xfrm>
            <a:off x="1687191" y="1465638"/>
            <a:ext cx="2395126" cy="553997"/>
            <a:chOff x="8240345" y="2002038"/>
            <a:chExt cx="2769978" cy="6407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B14A4D-F749-EC75-5EF0-BA49A51A1DFC}"/>
                </a:ext>
              </a:extLst>
            </p:cNvPr>
            <p:cNvSpPr/>
            <p:nvPr/>
          </p:nvSpPr>
          <p:spPr>
            <a:xfrm>
              <a:off x="8240345" y="2251200"/>
              <a:ext cx="2769978" cy="391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512)</a:t>
              </a:r>
              <a:endParaRPr lang="en-US" sz="16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05BCE00E-497E-AF90-CE10-318FE243DD5D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459174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oup 77">
            <a:extLst>
              <a:ext uri="{FF2B5EF4-FFF2-40B4-BE49-F238E27FC236}">
                <a16:creationId xmlns:a16="http://schemas.microsoft.com/office/drawing/2014/main" id="{1E19B5A7-E251-1886-A0AA-CE5144291CC6}"/>
              </a:ext>
            </a:extLst>
          </p:cNvPr>
          <p:cNvGrpSpPr/>
          <p:nvPr/>
        </p:nvGrpSpPr>
        <p:grpSpPr>
          <a:xfrm>
            <a:off x="9501116" y="1466001"/>
            <a:ext cx="2395126" cy="770894"/>
            <a:chOff x="8240345" y="2002038"/>
            <a:chExt cx="2769978" cy="89154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FA5CA7-2FAE-2C75-64F5-48B1271C08AF}"/>
                </a:ext>
              </a:extLst>
            </p:cNvPr>
            <p:cNvSpPr/>
            <p:nvPr/>
          </p:nvSpPr>
          <p:spPr>
            <a:xfrm>
              <a:off x="8240345" y="2252879"/>
              <a:ext cx="2769978" cy="640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269)</a:t>
              </a:r>
            </a:p>
            <a:p>
              <a:pPr algn="ctr"/>
              <a:r>
                <a:rPr lang="fr-FR" sz="14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99% de la variance conservée</a:t>
              </a:r>
              <a:endParaRPr lang="fr-FR" sz="14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50FFF039-ED1B-6B4F-C70D-BE5BAA5BD3C8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320120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00C7E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19EB7E73-A961-5798-D12D-9C2FE96314AD}"/>
              </a:ext>
            </a:extLst>
          </p:cNvPr>
          <p:cNvSpPr txBox="1">
            <a:spLocks/>
          </p:cNvSpPr>
          <p:nvPr/>
        </p:nvSpPr>
        <p:spPr>
          <a:xfrm>
            <a:off x="478536" y="1336429"/>
            <a:ext cx="100421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Avant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réduction</a:t>
            </a:r>
            <a:endParaRPr lang="fr-FR" sz="1800" dirty="0">
              <a:latin typeface="Maven Pro"/>
              <a:ea typeface="Roboto Light" panose="02000000000000000000" pitchFamily="2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F7985CFB-C757-BD77-DF22-F229DF7EE9CB}"/>
              </a:ext>
            </a:extLst>
          </p:cNvPr>
          <p:cNvSpPr txBox="1">
            <a:spLocks/>
          </p:cNvSpPr>
          <p:nvPr/>
        </p:nvSpPr>
        <p:spPr>
          <a:xfrm>
            <a:off x="8419122" y="1364695"/>
            <a:ext cx="96196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algn="ctr" defTabSz="91412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  <a:latin typeface="Maven Pro"/>
                <a:ea typeface="Roboto" pitchFamily="2" charset="0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fr-FR" dirty="0"/>
              <a:t>Après</a:t>
            </a:r>
          </a:p>
          <a:p>
            <a:r>
              <a:rPr lang="fr-FR" dirty="0"/>
              <a:t>réduction</a:t>
            </a:r>
          </a:p>
        </p:txBody>
      </p:sp>
      <p:sp>
        <p:nvSpPr>
          <p:cNvPr id="30" name="Flèche : droite rayée 29">
            <a:extLst>
              <a:ext uri="{FF2B5EF4-FFF2-40B4-BE49-F238E27FC236}">
                <a16:creationId xmlns:a16="http://schemas.microsoft.com/office/drawing/2014/main" id="{47300F5E-B00A-D998-1B32-E25043125572}"/>
              </a:ext>
            </a:extLst>
          </p:cNvPr>
          <p:cNvSpPr/>
          <p:nvPr/>
        </p:nvSpPr>
        <p:spPr>
          <a:xfrm>
            <a:off x="4754228" y="1472906"/>
            <a:ext cx="2681397" cy="689636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030A0"/>
                </a:solidFill>
                <a:effectLst/>
                <a:latin typeface="Maven Pro"/>
              </a:rPr>
              <a:t>PCA</a:t>
            </a:r>
            <a:endParaRPr lang="fr-FR" b="1" dirty="0">
              <a:solidFill>
                <a:srgbClr val="7030A0"/>
              </a:solidFill>
              <a:latin typeface="Maven Pro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02" y="2583776"/>
            <a:ext cx="6759395" cy="300961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6D8C9B5-7FEE-5124-0566-FD58FFD30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706" y="2519266"/>
            <a:ext cx="3057182" cy="4094724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7124"/>
              </p:ext>
            </p:extLst>
          </p:nvPr>
        </p:nvGraphicFramePr>
        <p:xfrm>
          <a:off x="980641" y="5780866"/>
          <a:ext cx="4307544" cy="100584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Métriques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Score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Silhouette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0,54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093796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ARI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0,443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FE0AE971-D4E4-5089-AFA8-200FF7B74541}"/>
              </a:ext>
            </a:extLst>
          </p:cNvPr>
          <p:cNvSpPr/>
          <p:nvPr/>
        </p:nvSpPr>
        <p:spPr>
          <a:xfrm>
            <a:off x="4200016" y="71294"/>
            <a:ext cx="378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Classification du texte</a:t>
            </a:r>
            <a:endParaRPr lang="fr-FR" sz="2800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82E8AE1D-9976-2E33-4331-F744F84311AD}"/>
              </a:ext>
            </a:extLst>
          </p:cNvPr>
          <p:cNvSpPr txBox="1"/>
          <p:nvPr/>
        </p:nvSpPr>
        <p:spPr>
          <a:xfrm>
            <a:off x="478536" y="487633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1800" dirty="0">
                <a:solidFill>
                  <a:schemeClr val="bg1"/>
                </a:solidFill>
              </a:rPr>
              <a:t>4. USE</a:t>
            </a:r>
          </a:p>
        </p:txBody>
      </p:sp>
    </p:spTree>
    <p:extLst>
      <p:ext uri="{BB962C8B-B14F-4D97-AF65-F5344CB8AC3E}">
        <p14:creationId xmlns:p14="http://schemas.microsoft.com/office/powerpoint/2010/main" val="1812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38DF11-41D3-3B04-D29B-88A64BA263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74D361BC-5BAF-6031-C695-6D0622328057}"/>
              </a:ext>
            </a:extLst>
          </p:cNvPr>
          <p:cNvGrpSpPr/>
          <p:nvPr/>
        </p:nvGrpSpPr>
        <p:grpSpPr>
          <a:xfrm>
            <a:off x="110675" y="1234936"/>
            <a:ext cx="3880942" cy="1148208"/>
            <a:chOff x="1379568" y="2462915"/>
            <a:chExt cx="4488331" cy="1327909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53582345-CF77-537C-45FA-90A684A63793}"/>
                </a:ext>
              </a:extLst>
            </p:cNvPr>
            <p:cNvGrpSpPr/>
            <p:nvPr/>
          </p:nvGrpSpPr>
          <p:grpSpPr>
            <a:xfrm>
              <a:off x="1379568" y="2462915"/>
              <a:ext cx="4488331" cy="1327909"/>
              <a:chOff x="1379568" y="2462915"/>
              <a:chExt cx="4488331" cy="1327909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01CFEE78-0EFF-EDA5-EC05-814CACA97ABE}"/>
                  </a:ext>
                </a:extLst>
              </p:cNvPr>
              <p:cNvSpPr/>
              <p:nvPr/>
            </p:nvSpPr>
            <p:spPr>
              <a:xfrm>
                <a:off x="1379568" y="2462915"/>
                <a:ext cx="4488331" cy="1327909"/>
              </a:xfrm>
              <a:custGeom>
                <a:avLst/>
                <a:gdLst>
                  <a:gd name="connsiteX0" fmla="*/ 254958 w 4488330"/>
                  <a:gd name="connsiteY0" fmla="*/ 1350749 h 1327908"/>
                  <a:gd name="connsiteX1" fmla="*/ 0 w 4488330"/>
                  <a:gd name="connsiteY1" fmla="*/ 1095790 h 1327908"/>
                  <a:gd name="connsiteX2" fmla="*/ 0 w 4488330"/>
                  <a:gd name="connsiteY2" fmla="*/ 254958 h 1327908"/>
                  <a:gd name="connsiteX3" fmla="*/ 254958 w 4488330"/>
                  <a:gd name="connsiteY3" fmla="*/ 0 h 1327908"/>
                  <a:gd name="connsiteX4" fmla="*/ 4247714 w 4488330"/>
                  <a:gd name="connsiteY4" fmla="*/ 0 h 1327908"/>
                  <a:gd name="connsiteX5" fmla="*/ 4502672 w 4488330"/>
                  <a:gd name="connsiteY5" fmla="*/ 254958 h 1327908"/>
                  <a:gd name="connsiteX6" fmla="*/ 4502672 w 4488330"/>
                  <a:gd name="connsiteY6" fmla="*/ 1095525 h 1327908"/>
                  <a:gd name="connsiteX7" fmla="*/ 4247714 w 4488330"/>
                  <a:gd name="connsiteY7" fmla="*/ 1350483 h 1327908"/>
                  <a:gd name="connsiteX8" fmla="*/ 254958 w 4488330"/>
                  <a:gd name="connsiteY8" fmla="*/ 1350483 h 132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330" h="1327908">
                    <a:moveTo>
                      <a:pt x="254958" y="1350749"/>
                    </a:moveTo>
                    <a:cubicBezTo>
                      <a:pt x="114200" y="1350749"/>
                      <a:pt x="0" y="1236283"/>
                      <a:pt x="0" y="1095790"/>
                    </a:cubicBezTo>
                    <a:lnTo>
                      <a:pt x="0" y="254958"/>
                    </a:lnTo>
                    <a:cubicBezTo>
                      <a:pt x="0" y="114200"/>
                      <a:pt x="114466" y="0"/>
                      <a:pt x="254958" y="0"/>
                    </a:cubicBezTo>
                    <a:lnTo>
                      <a:pt x="4247714" y="0"/>
                    </a:lnTo>
                    <a:cubicBezTo>
                      <a:pt x="4388473" y="0"/>
                      <a:pt x="4502672" y="114466"/>
                      <a:pt x="4502672" y="254958"/>
                    </a:cubicBezTo>
                    <a:lnTo>
                      <a:pt x="4502672" y="1095525"/>
                    </a:lnTo>
                    <a:cubicBezTo>
                      <a:pt x="4502672" y="1236283"/>
                      <a:pt x="4388207" y="1350483"/>
                      <a:pt x="4247714" y="1350483"/>
                    </a:cubicBezTo>
                    <a:lnTo>
                      <a:pt x="254958" y="13504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8">
                <a:extLst>
                  <a:ext uri="{FF2B5EF4-FFF2-40B4-BE49-F238E27FC236}">
                    <a16:creationId xmlns:a16="http://schemas.microsoft.com/office/drawing/2014/main" id="{7CC96B88-40BB-C1A4-1473-0748CEE5B877}"/>
                  </a:ext>
                </a:extLst>
              </p:cNvPr>
              <p:cNvSpPr/>
              <p:nvPr/>
            </p:nvSpPr>
            <p:spPr>
              <a:xfrm>
                <a:off x="1471990" y="2555337"/>
                <a:ext cx="4302424" cy="1142001"/>
              </a:xfrm>
              <a:custGeom>
                <a:avLst/>
                <a:gdLst>
                  <a:gd name="connsiteX0" fmla="*/ 162536 w 4302423"/>
                  <a:gd name="connsiteY0" fmla="*/ 1165904 h 1142001"/>
                  <a:gd name="connsiteX1" fmla="*/ 0 w 4302423"/>
                  <a:gd name="connsiteY1" fmla="*/ 1003368 h 1142001"/>
                  <a:gd name="connsiteX2" fmla="*/ 0 w 4302423"/>
                  <a:gd name="connsiteY2" fmla="*/ 162536 h 1142001"/>
                  <a:gd name="connsiteX3" fmla="*/ 162536 w 4302423"/>
                  <a:gd name="connsiteY3" fmla="*/ 0 h 1142001"/>
                  <a:gd name="connsiteX4" fmla="*/ 4155292 w 4302423"/>
                  <a:gd name="connsiteY4" fmla="*/ 0 h 1142001"/>
                  <a:gd name="connsiteX5" fmla="*/ 4317828 w 4302423"/>
                  <a:gd name="connsiteY5" fmla="*/ 162536 h 1142001"/>
                  <a:gd name="connsiteX6" fmla="*/ 4317828 w 4302423"/>
                  <a:gd name="connsiteY6" fmla="*/ 1003102 h 1142001"/>
                  <a:gd name="connsiteX7" fmla="*/ 4155292 w 4302423"/>
                  <a:gd name="connsiteY7" fmla="*/ 1165638 h 1142001"/>
                  <a:gd name="connsiteX8" fmla="*/ 162536 w 4302423"/>
                  <a:gd name="connsiteY8" fmla="*/ 1165638 h 11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2423" h="1142001">
                    <a:moveTo>
                      <a:pt x="162536" y="1165904"/>
                    </a:moveTo>
                    <a:cubicBezTo>
                      <a:pt x="72769" y="1165904"/>
                      <a:pt x="0" y="1092869"/>
                      <a:pt x="0" y="1003368"/>
                    </a:cubicBezTo>
                    <a:lnTo>
                      <a:pt x="0" y="162536"/>
                    </a:lnTo>
                    <a:cubicBezTo>
                      <a:pt x="0" y="72769"/>
                      <a:pt x="73035" y="0"/>
                      <a:pt x="162536" y="0"/>
                    </a:cubicBezTo>
                    <a:lnTo>
                      <a:pt x="4155292" y="0"/>
                    </a:lnTo>
                    <a:cubicBezTo>
                      <a:pt x="4245058" y="0"/>
                      <a:pt x="4317828" y="73035"/>
                      <a:pt x="4317828" y="162536"/>
                    </a:cubicBezTo>
                    <a:lnTo>
                      <a:pt x="4317828" y="1003102"/>
                    </a:lnTo>
                    <a:cubicBezTo>
                      <a:pt x="4317828" y="1092869"/>
                      <a:pt x="4244793" y="1165638"/>
                      <a:pt x="4155292" y="1165638"/>
                    </a:cubicBezTo>
                    <a:lnTo>
                      <a:pt x="162536" y="1165638"/>
                    </a:lnTo>
                    <a:close/>
                  </a:path>
                </a:pathLst>
              </a:custGeom>
              <a:solidFill>
                <a:srgbClr val="FF3654"/>
              </a:soli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8A48DB47-2643-6957-AB70-8BD4FC731CAF}"/>
                </a:ext>
              </a:extLst>
            </p:cNvPr>
            <p:cNvSpPr/>
            <p:nvPr/>
          </p:nvSpPr>
          <p:spPr>
            <a:xfrm>
              <a:off x="1502798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B5875-C57B-04EF-587D-8DB42C098969}"/>
              </a:ext>
            </a:extLst>
          </p:cNvPr>
          <p:cNvSpPr/>
          <p:nvPr/>
        </p:nvSpPr>
        <p:spPr>
          <a:xfrm>
            <a:off x="1447696" y="1182500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E2002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A79DE1-B8E7-61BA-0E75-729E559BE07E}"/>
              </a:ext>
            </a:extLst>
          </p:cNvPr>
          <p:cNvSpPr/>
          <p:nvPr/>
        </p:nvSpPr>
        <p:spPr>
          <a:xfrm>
            <a:off x="478536" y="1167816"/>
            <a:ext cx="1055045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FF3654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0555A4AA-7768-27B9-C562-74DA11CC65AD}"/>
              </a:ext>
            </a:extLst>
          </p:cNvPr>
          <p:cNvGrpSpPr/>
          <p:nvPr/>
        </p:nvGrpSpPr>
        <p:grpSpPr>
          <a:xfrm>
            <a:off x="8066260" y="1234936"/>
            <a:ext cx="3880942" cy="1148208"/>
            <a:chOff x="6324101" y="2462915"/>
            <a:chExt cx="4488331" cy="1327909"/>
          </a:xfrm>
        </p:grpSpPr>
        <p:sp>
          <p:nvSpPr>
            <p:cNvPr id="16" name="Freeform: Shape 42">
              <a:extLst>
                <a:ext uri="{FF2B5EF4-FFF2-40B4-BE49-F238E27FC236}">
                  <a16:creationId xmlns:a16="http://schemas.microsoft.com/office/drawing/2014/main" id="{B49E88C4-90F0-28AC-470D-E4A91F99AE92}"/>
                </a:ext>
              </a:extLst>
            </p:cNvPr>
            <p:cNvSpPr/>
            <p:nvPr/>
          </p:nvSpPr>
          <p:spPr>
            <a:xfrm>
              <a:off x="6324101" y="2462915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47">
              <a:extLst>
                <a:ext uri="{FF2B5EF4-FFF2-40B4-BE49-F238E27FC236}">
                  <a16:creationId xmlns:a16="http://schemas.microsoft.com/office/drawing/2014/main" id="{2F2E208C-A5B4-0A48-5CF9-17F2F7B462DA}"/>
                </a:ext>
              </a:extLst>
            </p:cNvPr>
            <p:cNvSpPr/>
            <p:nvPr/>
          </p:nvSpPr>
          <p:spPr>
            <a:xfrm>
              <a:off x="6416523" y="2555337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C7EE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28C8641B-3CB1-83B0-5C22-9906541AF812}"/>
                </a:ext>
              </a:extLst>
            </p:cNvPr>
            <p:cNvSpPr/>
            <p:nvPr/>
          </p:nvSpPr>
          <p:spPr>
            <a:xfrm>
              <a:off x="6447331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50">
            <a:extLst>
              <a:ext uri="{FF2B5EF4-FFF2-40B4-BE49-F238E27FC236}">
                <a16:creationId xmlns:a16="http://schemas.microsoft.com/office/drawing/2014/main" id="{AFCD550C-E410-3F69-57B8-E5088DD1CC08}"/>
              </a:ext>
            </a:extLst>
          </p:cNvPr>
          <p:cNvSpPr/>
          <p:nvPr/>
        </p:nvSpPr>
        <p:spPr>
          <a:xfrm>
            <a:off x="9411129" y="1175272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00A0C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51">
            <a:extLst>
              <a:ext uri="{FF2B5EF4-FFF2-40B4-BE49-F238E27FC236}">
                <a16:creationId xmlns:a16="http://schemas.microsoft.com/office/drawing/2014/main" id="{78B65297-FD62-B54E-3CFB-4FE86EC9B2F8}"/>
              </a:ext>
            </a:extLst>
          </p:cNvPr>
          <p:cNvSpPr/>
          <p:nvPr/>
        </p:nvSpPr>
        <p:spPr>
          <a:xfrm>
            <a:off x="8328422" y="1167816"/>
            <a:ext cx="1160744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C7EE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oup 74">
            <a:extLst>
              <a:ext uri="{FF2B5EF4-FFF2-40B4-BE49-F238E27FC236}">
                <a16:creationId xmlns:a16="http://schemas.microsoft.com/office/drawing/2014/main" id="{4F748CDB-F3C2-8D16-76CE-C58CF96D27E6}"/>
              </a:ext>
            </a:extLst>
          </p:cNvPr>
          <p:cNvGrpSpPr/>
          <p:nvPr/>
        </p:nvGrpSpPr>
        <p:grpSpPr>
          <a:xfrm>
            <a:off x="1687191" y="1465638"/>
            <a:ext cx="2395126" cy="553997"/>
            <a:chOff x="8240345" y="2002038"/>
            <a:chExt cx="2769978" cy="6407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B14A4D-F749-EC75-5EF0-BA49A51A1DFC}"/>
                </a:ext>
              </a:extLst>
            </p:cNvPr>
            <p:cNvSpPr/>
            <p:nvPr/>
          </p:nvSpPr>
          <p:spPr>
            <a:xfrm>
              <a:off x="8240345" y="2251200"/>
              <a:ext cx="2769978" cy="391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512)</a:t>
              </a:r>
              <a:endParaRPr lang="en-US" sz="16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05BCE00E-497E-AF90-CE10-318FE243DD5D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459174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oup 77">
            <a:extLst>
              <a:ext uri="{FF2B5EF4-FFF2-40B4-BE49-F238E27FC236}">
                <a16:creationId xmlns:a16="http://schemas.microsoft.com/office/drawing/2014/main" id="{1E19B5A7-E251-1886-A0AA-CE5144291CC6}"/>
              </a:ext>
            </a:extLst>
          </p:cNvPr>
          <p:cNvGrpSpPr/>
          <p:nvPr/>
        </p:nvGrpSpPr>
        <p:grpSpPr>
          <a:xfrm>
            <a:off x="9501116" y="1466001"/>
            <a:ext cx="2395126" cy="770894"/>
            <a:chOff x="8240345" y="2002038"/>
            <a:chExt cx="2769978" cy="89154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FA5CA7-2FAE-2C75-64F5-48B1271C08AF}"/>
                </a:ext>
              </a:extLst>
            </p:cNvPr>
            <p:cNvSpPr/>
            <p:nvPr/>
          </p:nvSpPr>
          <p:spPr>
            <a:xfrm>
              <a:off x="8240345" y="2252879"/>
              <a:ext cx="2769978" cy="640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269)</a:t>
              </a:r>
            </a:p>
            <a:p>
              <a:pPr algn="ctr"/>
              <a:r>
                <a:rPr lang="fr-FR" sz="14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99% de la variance conservée</a:t>
              </a:r>
              <a:endParaRPr lang="fr-FR" sz="14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50FFF039-ED1B-6B4F-C70D-BE5BAA5BD3C8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320120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00C7E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19EB7E73-A961-5798-D12D-9C2FE96314AD}"/>
              </a:ext>
            </a:extLst>
          </p:cNvPr>
          <p:cNvSpPr txBox="1">
            <a:spLocks/>
          </p:cNvSpPr>
          <p:nvPr/>
        </p:nvSpPr>
        <p:spPr>
          <a:xfrm>
            <a:off x="478536" y="1336429"/>
            <a:ext cx="100421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Avant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réduction</a:t>
            </a:r>
            <a:endParaRPr lang="fr-FR" sz="1800" dirty="0">
              <a:latin typeface="Maven Pro"/>
              <a:ea typeface="Roboto Light" panose="02000000000000000000" pitchFamily="2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F7985CFB-C757-BD77-DF22-F229DF7EE9CB}"/>
              </a:ext>
            </a:extLst>
          </p:cNvPr>
          <p:cNvSpPr txBox="1">
            <a:spLocks/>
          </p:cNvSpPr>
          <p:nvPr/>
        </p:nvSpPr>
        <p:spPr>
          <a:xfrm>
            <a:off x="8419122" y="1364695"/>
            <a:ext cx="96196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algn="ctr" defTabSz="91412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  <a:latin typeface="Maven Pro"/>
                <a:ea typeface="Roboto" pitchFamily="2" charset="0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fr-FR" dirty="0"/>
              <a:t>Après</a:t>
            </a:r>
          </a:p>
          <a:p>
            <a:r>
              <a:rPr lang="fr-FR" dirty="0"/>
              <a:t>réduction</a:t>
            </a:r>
          </a:p>
        </p:txBody>
      </p:sp>
      <p:sp>
        <p:nvSpPr>
          <p:cNvPr id="30" name="Flèche : droite rayée 29">
            <a:extLst>
              <a:ext uri="{FF2B5EF4-FFF2-40B4-BE49-F238E27FC236}">
                <a16:creationId xmlns:a16="http://schemas.microsoft.com/office/drawing/2014/main" id="{47300F5E-B00A-D998-1B32-E25043125572}"/>
              </a:ext>
            </a:extLst>
          </p:cNvPr>
          <p:cNvSpPr/>
          <p:nvPr/>
        </p:nvSpPr>
        <p:spPr>
          <a:xfrm>
            <a:off x="4754228" y="1472906"/>
            <a:ext cx="2681397" cy="689636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030A0"/>
                </a:solidFill>
                <a:effectLst/>
                <a:latin typeface="Maven Pro"/>
              </a:rPr>
              <a:t>PCA</a:t>
            </a:r>
            <a:endParaRPr lang="fr-FR" b="1" dirty="0">
              <a:solidFill>
                <a:srgbClr val="7030A0"/>
              </a:solidFill>
              <a:latin typeface="Maven Pro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02" y="2623872"/>
            <a:ext cx="6759395" cy="292942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6D8C9B5-7FEE-5124-0566-FD58FFD30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706" y="2519266"/>
            <a:ext cx="3057182" cy="4094723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290521"/>
              </p:ext>
            </p:extLst>
          </p:nvPr>
        </p:nvGraphicFramePr>
        <p:xfrm>
          <a:off x="980641" y="5780866"/>
          <a:ext cx="4307544" cy="100584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Métriques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Score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Silhouette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0,61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093796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ARI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0,253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FE0AE971-D4E4-5089-AFA8-200FF7B74541}"/>
              </a:ext>
            </a:extLst>
          </p:cNvPr>
          <p:cNvSpPr/>
          <p:nvPr/>
        </p:nvSpPr>
        <p:spPr>
          <a:xfrm>
            <a:off x="4200016" y="71294"/>
            <a:ext cx="378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Classification du texte</a:t>
            </a:r>
            <a:endParaRPr lang="fr-FR" sz="2800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82E8AE1D-9976-2E33-4331-F744F84311AD}"/>
              </a:ext>
            </a:extLst>
          </p:cNvPr>
          <p:cNvSpPr txBox="1"/>
          <p:nvPr/>
        </p:nvSpPr>
        <p:spPr>
          <a:xfrm>
            <a:off x="478536" y="478489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1800" dirty="0">
                <a:solidFill>
                  <a:schemeClr val="bg1"/>
                </a:solidFill>
              </a:rPr>
              <a:t>5. Word2vec</a:t>
            </a:r>
          </a:p>
        </p:txBody>
      </p:sp>
    </p:spTree>
    <p:extLst>
      <p:ext uri="{BB962C8B-B14F-4D97-AF65-F5344CB8AC3E}">
        <p14:creationId xmlns:p14="http://schemas.microsoft.com/office/powerpoint/2010/main" val="24799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CDFE4F-ED28-CFBC-D265-5FE0C8A41C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0AE971-D4E4-5089-AFA8-200FF7B74541}"/>
              </a:ext>
            </a:extLst>
          </p:cNvPr>
          <p:cNvSpPr/>
          <p:nvPr/>
        </p:nvSpPr>
        <p:spPr>
          <a:xfrm>
            <a:off x="4200016" y="71294"/>
            <a:ext cx="378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Classification du texte</a:t>
            </a:r>
            <a:endParaRPr lang="fr-FR" sz="2800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82E8AE1D-9976-2E33-4331-F744F84311AD}"/>
              </a:ext>
            </a:extLst>
          </p:cNvPr>
          <p:cNvSpPr txBox="1"/>
          <p:nvPr/>
        </p:nvSpPr>
        <p:spPr>
          <a:xfrm>
            <a:off x="469392" y="916173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</a:rPr>
              <a:t>Conclusion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765299E7-87FA-1F25-F9CD-EC413EC2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537501"/>
              </p:ext>
            </p:extLst>
          </p:nvPr>
        </p:nvGraphicFramePr>
        <p:xfrm>
          <a:off x="2030926" y="1606634"/>
          <a:ext cx="8128000" cy="394271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703372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44768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sz="16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Modele</a:t>
                      </a:r>
                      <a:endParaRPr lang="fr-FR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/>
                        <a:t>Score ARI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00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Bag of </a:t>
                      </a:r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Words</a:t>
                      </a:r>
                      <a:endParaRPr lang="fr-F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fr-FR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0,358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8387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TF-IDF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0,459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759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BERT (</a:t>
                      </a:r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bert</a:t>
                      </a: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 base </a:t>
                      </a:r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uncased</a:t>
                      </a: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0,346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85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BERT (hub </a:t>
                      </a:r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Tensorflow</a:t>
                      </a: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0,346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768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USE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0,443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458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Word2Vec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0,253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100620"/>
                  </a:ext>
                </a:extLst>
              </a:tr>
            </a:tbl>
          </a:graphicData>
        </a:graphic>
      </p:graphicFrame>
      <p:sp>
        <p:nvSpPr>
          <p:cNvPr id="5" name="TextBox 48">
            <a:extLst>
              <a:ext uri="{FF2B5EF4-FFF2-40B4-BE49-F238E27FC236}">
                <a16:creationId xmlns:a16="http://schemas.microsoft.com/office/drawing/2014/main" id="{4BB5FD99-84AF-D39D-2EDA-609B766831AE}"/>
              </a:ext>
            </a:extLst>
          </p:cNvPr>
          <p:cNvSpPr txBox="1"/>
          <p:nvPr/>
        </p:nvSpPr>
        <p:spPr>
          <a:xfrm>
            <a:off x="1410150" y="6102496"/>
            <a:ext cx="9369552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1800" dirty="0">
                <a:solidFill>
                  <a:schemeClr val="bg1"/>
                </a:solidFill>
              </a:rPr>
              <a:t>Les niveaux de précisions (score ARI) pour tous les modèles ne sont pas suffisamment élevés pour permettre de confirmer sur la faisabilité d’un moteur de classification automatique</a:t>
            </a:r>
          </a:p>
        </p:txBody>
      </p:sp>
    </p:spTree>
    <p:extLst>
      <p:ext uri="{BB962C8B-B14F-4D97-AF65-F5344CB8AC3E}">
        <p14:creationId xmlns:p14="http://schemas.microsoft.com/office/powerpoint/2010/main" val="360144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12BAB22-BC28-3B88-5A6B-94ACDD450A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0AE971-D4E4-5089-AFA8-200FF7B74541}"/>
              </a:ext>
            </a:extLst>
          </p:cNvPr>
          <p:cNvSpPr/>
          <p:nvPr/>
        </p:nvSpPr>
        <p:spPr>
          <a:xfrm>
            <a:off x="3840143" y="43862"/>
            <a:ext cx="4509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E03A4E"/>
                </a:solidFill>
                <a:effectLst/>
                <a:latin typeface="Roboto" pitchFamily="2" charset="0"/>
                <a:ea typeface="Roboto" pitchFamily="2" charset="0"/>
              </a:rPr>
              <a:t>Classification avec images</a:t>
            </a:r>
            <a:endParaRPr lang="fr-FR" sz="2800" dirty="0">
              <a:solidFill>
                <a:srgbClr val="E03A4E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CAA7656-8DA0-643F-FF7D-F06DA3900C88}"/>
              </a:ext>
            </a:extLst>
          </p:cNvPr>
          <p:cNvGrpSpPr/>
          <p:nvPr/>
        </p:nvGrpSpPr>
        <p:grpSpPr>
          <a:xfrm>
            <a:off x="1" y="1796084"/>
            <a:ext cx="3496276" cy="3418734"/>
            <a:chOff x="2467442" y="2138341"/>
            <a:chExt cx="3913071" cy="3826285"/>
          </a:xfrm>
        </p:grpSpPr>
        <p:sp>
          <p:nvSpPr>
            <p:cNvPr id="4" name="Freeform: Shape 7">
              <a:extLst>
                <a:ext uri="{FF2B5EF4-FFF2-40B4-BE49-F238E27FC236}">
                  <a16:creationId xmlns:a16="http://schemas.microsoft.com/office/drawing/2014/main" id="{694E28F2-A1D9-5E58-A787-B62E55D4F873}"/>
                </a:ext>
              </a:extLst>
            </p:cNvPr>
            <p:cNvSpPr/>
            <p:nvPr/>
          </p:nvSpPr>
          <p:spPr>
            <a:xfrm>
              <a:off x="4488555" y="2138341"/>
              <a:ext cx="1891958" cy="3810563"/>
            </a:xfrm>
            <a:custGeom>
              <a:avLst/>
              <a:gdLst>
                <a:gd name="connsiteX0" fmla="*/ 0 w 1891957"/>
                <a:gd name="connsiteY0" fmla="*/ 0 h 3810562"/>
                <a:gd name="connsiteX1" fmla="*/ 0 w 1891957"/>
                <a:gd name="connsiteY1" fmla="*/ 220373 h 3810562"/>
                <a:gd name="connsiteX2" fmla="*/ 1673450 w 1891957"/>
                <a:gd name="connsiteY2" fmla="*/ 1916740 h 3810562"/>
                <a:gd name="connsiteX3" fmla="*/ 0 w 1891957"/>
                <a:gd name="connsiteY3" fmla="*/ 3613107 h 3810562"/>
                <a:gd name="connsiteX4" fmla="*/ 0 w 1891957"/>
                <a:gd name="connsiteY4" fmla="*/ 3833480 h 3810562"/>
                <a:gd name="connsiteX5" fmla="*/ 1893823 w 1891957"/>
                <a:gd name="connsiteY5" fmla="*/ 1916740 h 3810562"/>
                <a:gd name="connsiteX6" fmla="*/ 0 w 1891957"/>
                <a:gd name="connsiteY6" fmla="*/ 0 h 381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957" h="3810562">
                  <a:moveTo>
                    <a:pt x="0" y="0"/>
                  </a:moveTo>
                  <a:lnTo>
                    <a:pt x="0" y="220373"/>
                  </a:lnTo>
                  <a:cubicBezTo>
                    <a:pt x="924927" y="232897"/>
                    <a:pt x="1673450" y="988881"/>
                    <a:pt x="1673450" y="1916740"/>
                  </a:cubicBezTo>
                  <a:cubicBezTo>
                    <a:pt x="1673450" y="2844599"/>
                    <a:pt x="924927" y="3600582"/>
                    <a:pt x="0" y="3613107"/>
                  </a:cubicBezTo>
                  <a:lnTo>
                    <a:pt x="0" y="3833480"/>
                  </a:lnTo>
                  <a:cubicBezTo>
                    <a:pt x="1048038" y="3820956"/>
                    <a:pt x="1893823" y="2967976"/>
                    <a:pt x="1893823" y="1916740"/>
                  </a:cubicBezTo>
                  <a:cubicBezTo>
                    <a:pt x="1893823" y="865504"/>
                    <a:pt x="1048038" y="12791"/>
                    <a:pt x="0" y="0"/>
                  </a:cubicBezTo>
                  <a:close/>
                </a:path>
              </a:pathLst>
            </a:custGeom>
            <a:solidFill>
              <a:srgbClr val="00B59A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7CA13153-F9A6-5BF0-6912-DC35602D4571}"/>
                </a:ext>
              </a:extLst>
            </p:cNvPr>
            <p:cNvSpPr/>
            <p:nvPr/>
          </p:nvSpPr>
          <p:spPr>
            <a:xfrm>
              <a:off x="4488555" y="2358714"/>
              <a:ext cx="1652132" cy="3384206"/>
            </a:xfrm>
            <a:custGeom>
              <a:avLst/>
              <a:gdLst>
                <a:gd name="connsiteX0" fmla="*/ 0 w 1652132"/>
                <a:gd name="connsiteY0" fmla="*/ 0 h 3384206"/>
                <a:gd name="connsiteX1" fmla="*/ 0 w 1652132"/>
                <a:gd name="connsiteY1" fmla="*/ 220373 h 3384206"/>
                <a:gd name="connsiteX2" fmla="*/ 1453077 w 1652132"/>
                <a:gd name="connsiteY2" fmla="*/ 1696367 h 3384206"/>
                <a:gd name="connsiteX3" fmla="*/ 0 w 1652132"/>
                <a:gd name="connsiteY3" fmla="*/ 3172360 h 3384206"/>
                <a:gd name="connsiteX4" fmla="*/ 0 w 1652132"/>
                <a:gd name="connsiteY4" fmla="*/ 3392734 h 3384206"/>
                <a:gd name="connsiteX5" fmla="*/ 1673450 w 1652132"/>
                <a:gd name="connsiteY5" fmla="*/ 1696367 h 3384206"/>
                <a:gd name="connsiteX6" fmla="*/ 0 w 1652132"/>
                <a:gd name="connsiteY6" fmla="*/ 0 h 338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132" h="3384206">
                  <a:moveTo>
                    <a:pt x="0" y="0"/>
                  </a:moveTo>
                  <a:lnTo>
                    <a:pt x="0" y="220373"/>
                  </a:lnTo>
                  <a:cubicBezTo>
                    <a:pt x="803416" y="232897"/>
                    <a:pt x="1453077" y="890020"/>
                    <a:pt x="1453077" y="1696367"/>
                  </a:cubicBezTo>
                  <a:cubicBezTo>
                    <a:pt x="1453077" y="2502714"/>
                    <a:pt x="803416" y="3159836"/>
                    <a:pt x="0" y="3172360"/>
                  </a:cubicBezTo>
                  <a:lnTo>
                    <a:pt x="0" y="3392734"/>
                  </a:lnTo>
                  <a:cubicBezTo>
                    <a:pt x="924927" y="3380209"/>
                    <a:pt x="1673450" y="2624226"/>
                    <a:pt x="1673450" y="1696367"/>
                  </a:cubicBezTo>
                  <a:cubicBezTo>
                    <a:pt x="1673450" y="768508"/>
                    <a:pt x="924927" y="12791"/>
                    <a:pt x="0" y="0"/>
                  </a:cubicBezTo>
                  <a:close/>
                </a:path>
              </a:pathLst>
            </a:custGeom>
            <a:solidFill>
              <a:srgbClr val="FFA300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CA14A70F-DA6B-450B-1CD1-BC3BB7EE00EC}"/>
                </a:ext>
              </a:extLst>
            </p:cNvPr>
            <p:cNvSpPr/>
            <p:nvPr/>
          </p:nvSpPr>
          <p:spPr>
            <a:xfrm>
              <a:off x="4488555" y="2579088"/>
              <a:ext cx="1438954" cy="2931202"/>
            </a:xfrm>
            <a:custGeom>
              <a:avLst/>
              <a:gdLst>
                <a:gd name="connsiteX0" fmla="*/ 0 w 1438953"/>
                <a:gd name="connsiteY0" fmla="*/ 0 h 2931202"/>
                <a:gd name="connsiteX1" fmla="*/ 0 w 1438953"/>
                <a:gd name="connsiteY1" fmla="*/ 220373 h 2931202"/>
                <a:gd name="connsiteX2" fmla="*/ 1232704 w 1438953"/>
                <a:gd name="connsiteY2" fmla="*/ 1475994 h 2931202"/>
                <a:gd name="connsiteX3" fmla="*/ 0 w 1438953"/>
                <a:gd name="connsiteY3" fmla="*/ 2731614 h 2931202"/>
                <a:gd name="connsiteX4" fmla="*/ 0 w 1438953"/>
                <a:gd name="connsiteY4" fmla="*/ 2951987 h 2931202"/>
                <a:gd name="connsiteX5" fmla="*/ 1453077 w 1438953"/>
                <a:gd name="connsiteY5" fmla="*/ 1475994 h 2931202"/>
                <a:gd name="connsiteX6" fmla="*/ 0 w 1438953"/>
                <a:gd name="connsiteY6" fmla="*/ 0 h 293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953" h="2931202">
                  <a:moveTo>
                    <a:pt x="0" y="0"/>
                  </a:moveTo>
                  <a:lnTo>
                    <a:pt x="0" y="220373"/>
                  </a:lnTo>
                  <a:cubicBezTo>
                    <a:pt x="681904" y="232897"/>
                    <a:pt x="1232704" y="791158"/>
                    <a:pt x="1232704" y="1475994"/>
                  </a:cubicBezTo>
                  <a:cubicBezTo>
                    <a:pt x="1232704" y="2160829"/>
                    <a:pt x="681638" y="2719090"/>
                    <a:pt x="0" y="2731614"/>
                  </a:cubicBezTo>
                  <a:lnTo>
                    <a:pt x="0" y="2951987"/>
                  </a:lnTo>
                  <a:cubicBezTo>
                    <a:pt x="803416" y="2939463"/>
                    <a:pt x="1453077" y="2282341"/>
                    <a:pt x="1453077" y="1475994"/>
                  </a:cubicBezTo>
                  <a:cubicBezTo>
                    <a:pt x="1453077" y="669646"/>
                    <a:pt x="803416" y="12791"/>
                    <a:pt x="0" y="0"/>
                  </a:cubicBezTo>
                  <a:close/>
                </a:path>
              </a:pathLst>
            </a:custGeom>
            <a:solidFill>
              <a:srgbClr val="00C3E6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id="{B26AA153-14B5-78F0-CEB3-7AE5A2128EC8}"/>
                </a:ext>
              </a:extLst>
            </p:cNvPr>
            <p:cNvSpPr/>
            <p:nvPr/>
          </p:nvSpPr>
          <p:spPr>
            <a:xfrm>
              <a:off x="2467442" y="5751448"/>
              <a:ext cx="2025194" cy="213178"/>
            </a:xfrm>
            <a:custGeom>
              <a:avLst/>
              <a:gdLst>
                <a:gd name="connsiteX0" fmla="*/ 0 w 2025194"/>
                <a:gd name="connsiteY0" fmla="*/ 0 h 213178"/>
                <a:gd name="connsiteX1" fmla="*/ 2029991 w 2025194"/>
                <a:gd name="connsiteY1" fmla="*/ 0 h 213178"/>
                <a:gd name="connsiteX2" fmla="*/ 2029991 w 2025194"/>
                <a:gd name="connsiteY2" fmla="*/ 220373 h 213178"/>
                <a:gd name="connsiteX3" fmla="*/ 0 w 2025194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5194" h="213178">
                  <a:moveTo>
                    <a:pt x="0" y="0"/>
                  </a:moveTo>
                  <a:lnTo>
                    <a:pt x="2029991" y="0"/>
                  </a:lnTo>
                  <a:lnTo>
                    <a:pt x="2029991" y="220373"/>
                  </a:lnTo>
                  <a:lnTo>
                    <a:pt x="0" y="220373"/>
                  </a:lnTo>
                  <a:close/>
                </a:path>
              </a:pathLst>
            </a:custGeom>
            <a:solidFill>
              <a:srgbClr val="00B59A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6">
              <a:extLst>
                <a:ext uri="{FF2B5EF4-FFF2-40B4-BE49-F238E27FC236}">
                  <a16:creationId xmlns:a16="http://schemas.microsoft.com/office/drawing/2014/main" id="{B423D107-B2B1-7BD2-2631-DFCD504D9431}"/>
                </a:ext>
              </a:extLst>
            </p:cNvPr>
            <p:cNvSpPr/>
            <p:nvPr/>
          </p:nvSpPr>
          <p:spPr>
            <a:xfrm>
              <a:off x="2926841" y="5529210"/>
              <a:ext cx="1545543" cy="213178"/>
            </a:xfrm>
            <a:custGeom>
              <a:avLst/>
              <a:gdLst>
                <a:gd name="connsiteX0" fmla="*/ 1570591 w 1545542"/>
                <a:gd name="connsiteY0" fmla="*/ 0 h 213178"/>
                <a:gd name="connsiteX1" fmla="*/ 0 w 1545542"/>
                <a:gd name="connsiteY1" fmla="*/ 0 h 213178"/>
                <a:gd name="connsiteX2" fmla="*/ 0 w 1545542"/>
                <a:gd name="connsiteY2" fmla="*/ 220373 h 213178"/>
                <a:gd name="connsiteX3" fmla="*/ 1570591 w 1545542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542" h="213178">
                  <a:moveTo>
                    <a:pt x="1570591" y="0"/>
                  </a:moveTo>
                  <a:lnTo>
                    <a:pt x="0" y="0"/>
                  </a:lnTo>
                  <a:lnTo>
                    <a:pt x="0" y="220373"/>
                  </a:lnTo>
                  <a:lnTo>
                    <a:pt x="1570591" y="220373"/>
                  </a:lnTo>
                </a:path>
              </a:pathLst>
            </a:custGeom>
            <a:solidFill>
              <a:srgbClr val="FFA300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50FA895F-533C-AC50-856C-6C06F84C216E}"/>
                </a:ext>
              </a:extLst>
            </p:cNvPr>
            <p:cNvSpPr/>
            <p:nvPr/>
          </p:nvSpPr>
          <p:spPr>
            <a:xfrm>
              <a:off x="3426744" y="5310702"/>
              <a:ext cx="1065892" cy="213178"/>
            </a:xfrm>
            <a:custGeom>
              <a:avLst/>
              <a:gdLst>
                <a:gd name="connsiteX0" fmla="*/ 1070688 w 1065891"/>
                <a:gd name="connsiteY0" fmla="*/ 0 h 213178"/>
                <a:gd name="connsiteX1" fmla="*/ 0 w 1065891"/>
                <a:gd name="connsiteY1" fmla="*/ 0 h 213178"/>
                <a:gd name="connsiteX2" fmla="*/ 0 w 1065891"/>
                <a:gd name="connsiteY2" fmla="*/ 220373 h 213178"/>
                <a:gd name="connsiteX3" fmla="*/ 1070688 w 1065891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91" h="213178">
                  <a:moveTo>
                    <a:pt x="1070688" y="0"/>
                  </a:moveTo>
                  <a:lnTo>
                    <a:pt x="0" y="0"/>
                  </a:lnTo>
                  <a:lnTo>
                    <a:pt x="0" y="220373"/>
                  </a:lnTo>
                  <a:lnTo>
                    <a:pt x="1070688" y="220373"/>
                  </a:lnTo>
                </a:path>
              </a:pathLst>
            </a:custGeom>
            <a:solidFill>
              <a:srgbClr val="00C3E6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651A2E2B-9753-142A-C287-B0913FC368AD}"/>
                </a:ext>
              </a:extLst>
            </p:cNvPr>
            <p:cNvGrpSpPr/>
            <p:nvPr/>
          </p:nvGrpSpPr>
          <p:grpSpPr>
            <a:xfrm>
              <a:off x="3796875" y="2799461"/>
              <a:ext cx="1917455" cy="2504846"/>
              <a:chOff x="3796875" y="2799461"/>
              <a:chExt cx="1917455" cy="2504846"/>
            </a:xfrm>
          </p:grpSpPr>
          <p:sp>
            <p:nvSpPr>
              <p:cNvPr id="11" name="Freeform: Shape 14">
                <a:extLst>
                  <a:ext uri="{FF2B5EF4-FFF2-40B4-BE49-F238E27FC236}">
                    <a16:creationId xmlns:a16="http://schemas.microsoft.com/office/drawing/2014/main" id="{B8484130-317E-E619-4701-AD7EAFB29AD6}"/>
                  </a:ext>
                </a:extLst>
              </p:cNvPr>
              <p:cNvSpPr/>
              <p:nvPr/>
            </p:nvSpPr>
            <p:spPr>
              <a:xfrm>
                <a:off x="4488555" y="2799461"/>
                <a:ext cx="1225775" cy="2504846"/>
              </a:xfrm>
              <a:custGeom>
                <a:avLst/>
                <a:gdLst>
                  <a:gd name="connsiteX0" fmla="*/ 0 w 1225775"/>
                  <a:gd name="connsiteY0" fmla="*/ 0 h 2504845"/>
                  <a:gd name="connsiteX1" fmla="*/ 0 w 1225775"/>
                  <a:gd name="connsiteY1" fmla="*/ 220373 h 2504845"/>
                  <a:gd name="connsiteX2" fmla="*/ 1012331 w 1225775"/>
                  <a:gd name="connsiteY2" fmla="*/ 1255620 h 2504845"/>
                  <a:gd name="connsiteX3" fmla="*/ 0 w 1225775"/>
                  <a:gd name="connsiteY3" fmla="*/ 2290868 h 2504845"/>
                  <a:gd name="connsiteX4" fmla="*/ 0 w 1225775"/>
                  <a:gd name="connsiteY4" fmla="*/ 2511241 h 2504845"/>
                  <a:gd name="connsiteX5" fmla="*/ 1232704 w 1225775"/>
                  <a:gd name="connsiteY5" fmla="*/ 1255620 h 2504845"/>
                  <a:gd name="connsiteX6" fmla="*/ 0 w 1225775"/>
                  <a:gd name="connsiteY6" fmla="*/ 0 h 2504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775" h="2504845">
                    <a:moveTo>
                      <a:pt x="0" y="0"/>
                    </a:moveTo>
                    <a:lnTo>
                      <a:pt x="0" y="220373"/>
                    </a:lnTo>
                    <a:cubicBezTo>
                      <a:pt x="560393" y="232897"/>
                      <a:pt x="1012331" y="692297"/>
                      <a:pt x="1012331" y="1255620"/>
                    </a:cubicBezTo>
                    <a:cubicBezTo>
                      <a:pt x="1012331" y="1818944"/>
                      <a:pt x="560126" y="2278344"/>
                      <a:pt x="0" y="2290868"/>
                    </a:cubicBezTo>
                    <a:lnTo>
                      <a:pt x="0" y="2511241"/>
                    </a:lnTo>
                    <a:cubicBezTo>
                      <a:pt x="681904" y="2498717"/>
                      <a:pt x="1232704" y="1940456"/>
                      <a:pt x="1232704" y="1255620"/>
                    </a:cubicBezTo>
                    <a:cubicBezTo>
                      <a:pt x="1232704" y="570785"/>
                      <a:pt x="681904" y="12524"/>
                      <a:pt x="0" y="0"/>
                    </a:cubicBezTo>
                    <a:close/>
                  </a:path>
                </a:pathLst>
              </a:custGeom>
              <a:solidFill>
                <a:srgbClr val="FF3654"/>
              </a:solidFill>
              <a:ln w="26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8">
                <a:extLst>
                  <a:ext uri="{FF2B5EF4-FFF2-40B4-BE49-F238E27FC236}">
                    <a16:creationId xmlns:a16="http://schemas.microsoft.com/office/drawing/2014/main" id="{D4566718-717F-0670-1E25-43903A460CCA}"/>
                  </a:ext>
                </a:extLst>
              </p:cNvPr>
              <p:cNvSpPr/>
              <p:nvPr/>
            </p:nvSpPr>
            <p:spPr>
              <a:xfrm>
                <a:off x="3796875" y="5086513"/>
                <a:ext cx="692830" cy="213178"/>
              </a:xfrm>
              <a:custGeom>
                <a:avLst/>
                <a:gdLst>
                  <a:gd name="connsiteX0" fmla="*/ 0 w 692829"/>
                  <a:gd name="connsiteY0" fmla="*/ 0 h 213178"/>
                  <a:gd name="connsiteX1" fmla="*/ 700557 w 692829"/>
                  <a:gd name="connsiteY1" fmla="*/ 0 h 213178"/>
                  <a:gd name="connsiteX2" fmla="*/ 700557 w 692829"/>
                  <a:gd name="connsiteY2" fmla="*/ 220373 h 213178"/>
                  <a:gd name="connsiteX3" fmla="*/ 0 w 692829"/>
                  <a:gd name="connsiteY3" fmla="*/ 220373 h 213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2829" h="213178">
                    <a:moveTo>
                      <a:pt x="0" y="0"/>
                    </a:moveTo>
                    <a:lnTo>
                      <a:pt x="700557" y="0"/>
                    </a:lnTo>
                    <a:lnTo>
                      <a:pt x="700557" y="220373"/>
                    </a:lnTo>
                    <a:lnTo>
                      <a:pt x="0" y="220373"/>
                    </a:lnTo>
                    <a:close/>
                  </a:path>
                </a:pathLst>
              </a:custGeom>
              <a:solidFill>
                <a:srgbClr val="FF3654"/>
              </a:solidFill>
              <a:ln w="26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22">
            <a:extLst>
              <a:ext uri="{FF2B5EF4-FFF2-40B4-BE49-F238E27FC236}">
                <a16:creationId xmlns:a16="http://schemas.microsoft.com/office/drawing/2014/main" id="{4EC91568-8700-8FF5-5255-2714623A5A4A}"/>
              </a:ext>
            </a:extLst>
          </p:cNvPr>
          <p:cNvSpPr/>
          <p:nvPr/>
        </p:nvSpPr>
        <p:spPr>
          <a:xfrm>
            <a:off x="420624" y="2196337"/>
            <a:ext cx="2689119" cy="2595120"/>
          </a:xfrm>
          <a:custGeom>
            <a:avLst/>
            <a:gdLst>
              <a:gd name="connsiteX0" fmla="*/ 2197201 w 2904554"/>
              <a:gd name="connsiteY0" fmla="*/ 732400 h 2904554"/>
              <a:gd name="connsiteX1" fmla="*/ 2197201 w 2904554"/>
              <a:gd name="connsiteY1" fmla="*/ 2197201 h 2904554"/>
              <a:gd name="connsiteX2" fmla="*/ 732400 w 2904554"/>
              <a:gd name="connsiteY2" fmla="*/ 2197201 h 2904554"/>
              <a:gd name="connsiteX3" fmla="*/ 732400 w 2904554"/>
              <a:gd name="connsiteY3" fmla="*/ 732400 h 2904554"/>
              <a:gd name="connsiteX4" fmla="*/ 2197201 w 2904554"/>
              <a:gd name="connsiteY4" fmla="*/ 732400 h 29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4554" h="2904554">
                <a:moveTo>
                  <a:pt x="2197201" y="732400"/>
                </a:moveTo>
                <a:cubicBezTo>
                  <a:pt x="2601694" y="1136894"/>
                  <a:pt x="2601694" y="1792707"/>
                  <a:pt x="2197201" y="2197201"/>
                </a:cubicBezTo>
                <a:cubicBezTo>
                  <a:pt x="1792707" y="2601694"/>
                  <a:pt x="1136894" y="2601694"/>
                  <a:pt x="732400" y="2197201"/>
                </a:cubicBezTo>
                <a:cubicBezTo>
                  <a:pt x="327907" y="1792707"/>
                  <a:pt x="327907" y="1136894"/>
                  <a:pt x="732400" y="732400"/>
                </a:cubicBezTo>
                <a:cubicBezTo>
                  <a:pt x="1136894" y="327907"/>
                  <a:pt x="1792707" y="327907"/>
                  <a:pt x="2197201" y="732400"/>
                </a:cubicBezTo>
                <a:close/>
              </a:path>
            </a:pathLst>
          </a:custGeom>
          <a:solidFill>
            <a:srgbClr val="FFFFFF"/>
          </a:solidFill>
          <a:ln w="26641" cap="flat">
            <a:noFill/>
            <a:prstDash val="solid"/>
            <a:miter/>
          </a:ln>
          <a:effectLst>
            <a:outerShdw blurRad="63500" sx="104000" sy="104000" algn="c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B495A1B9-4D82-82F4-D703-BA26B350D56A}"/>
              </a:ext>
            </a:extLst>
          </p:cNvPr>
          <p:cNvGrpSpPr/>
          <p:nvPr/>
        </p:nvGrpSpPr>
        <p:grpSpPr>
          <a:xfrm>
            <a:off x="2932306" y="2687713"/>
            <a:ext cx="3483732" cy="507846"/>
            <a:chOff x="5749504" y="3274848"/>
            <a:chExt cx="3899031" cy="568387"/>
          </a:xfrm>
        </p:grpSpPr>
        <p:sp>
          <p:nvSpPr>
            <p:cNvPr id="15" name="Freeform: Shape 52">
              <a:extLst>
                <a:ext uri="{FF2B5EF4-FFF2-40B4-BE49-F238E27FC236}">
                  <a16:creationId xmlns:a16="http://schemas.microsoft.com/office/drawing/2014/main" id="{89E31A31-A966-1C1D-084E-A4177BCC3160}"/>
                </a:ext>
              </a:extLst>
            </p:cNvPr>
            <p:cNvSpPr/>
            <p:nvPr/>
          </p:nvSpPr>
          <p:spPr>
            <a:xfrm>
              <a:off x="6628865" y="3274848"/>
              <a:ext cx="3019670" cy="568387"/>
            </a:xfrm>
            <a:custGeom>
              <a:avLst/>
              <a:gdLst>
                <a:gd name="connsiteX0" fmla="*/ 253416 w 3019670"/>
                <a:gd name="connsiteY0" fmla="*/ 0 h 568387"/>
                <a:gd name="connsiteX1" fmla="*/ 516690 w 3019670"/>
                <a:gd name="connsiteY1" fmla="*/ 0 h 568387"/>
                <a:gd name="connsiteX2" fmla="*/ 2502980 w 3019670"/>
                <a:gd name="connsiteY2" fmla="*/ 0 h 568387"/>
                <a:gd name="connsiteX3" fmla="*/ 2766254 w 3019670"/>
                <a:gd name="connsiteY3" fmla="*/ 0 h 568387"/>
                <a:gd name="connsiteX4" fmla="*/ 3019670 w 3019670"/>
                <a:gd name="connsiteY4" fmla="*/ 273934 h 568387"/>
                <a:gd name="connsiteX5" fmla="*/ 2766254 w 3019670"/>
                <a:gd name="connsiteY5" fmla="*/ 568387 h 568387"/>
                <a:gd name="connsiteX6" fmla="*/ 2502980 w 3019670"/>
                <a:gd name="connsiteY6" fmla="*/ 568387 h 568387"/>
                <a:gd name="connsiteX7" fmla="*/ 516690 w 3019670"/>
                <a:gd name="connsiteY7" fmla="*/ 568387 h 568387"/>
                <a:gd name="connsiteX8" fmla="*/ 253416 w 3019670"/>
                <a:gd name="connsiteY8" fmla="*/ 568387 h 568387"/>
                <a:gd name="connsiteX9" fmla="*/ 0 w 3019670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670" h="568387">
                  <a:moveTo>
                    <a:pt x="253416" y="0"/>
                  </a:moveTo>
                  <a:lnTo>
                    <a:pt x="516690" y="0"/>
                  </a:lnTo>
                  <a:lnTo>
                    <a:pt x="2502980" y="0"/>
                  </a:lnTo>
                  <a:lnTo>
                    <a:pt x="2766254" y="0"/>
                  </a:lnTo>
                  <a:lnTo>
                    <a:pt x="3019670" y="273934"/>
                  </a:lnTo>
                  <a:lnTo>
                    <a:pt x="2766254" y="568387"/>
                  </a:lnTo>
                  <a:lnTo>
                    <a:pt x="2502980" y="568387"/>
                  </a:lnTo>
                  <a:lnTo>
                    <a:pt x="516690" y="568387"/>
                  </a:lnTo>
                  <a:lnTo>
                    <a:pt x="253416" y="568387"/>
                  </a:lnTo>
                  <a:lnTo>
                    <a:pt x="0" y="273934"/>
                  </a:lnTo>
                  <a:close/>
                </a:path>
              </a:pathLst>
            </a:custGeom>
            <a:solidFill>
              <a:srgbClr val="00C3E6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27">
              <a:extLst>
                <a:ext uri="{FF2B5EF4-FFF2-40B4-BE49-F238E27FC236}">
                  <a16:creationId xmlns:a16="http://schemas.microsoft.com/office/drawing/2014/main" id="{A2FB1CEE-8F3F-2C76-4FD6-0C73142B3608}"/>
                </a:ext>
              </a:extLst>
            </p:cNvPr>
            <p:cNvSpPr/>
            <p:nvPr/>
          </p:nvSpPr>
          <p:spPr>
            <a:xfrm>
              <a:off x="5749504" y="3482164"/>
              <a:ext cx="1039244" cy="133236"/>
            </a:xfrm>
            <a:custGeom>
              <a:avLst/>
              <a:gdLst>
                <a:gd name="connsiteX0" fmla="*/ 0 w 1039244"/>
                <a:gd name="connsiteY0" fmla="*/ 0 h 133236"/>
                <a:gd name="connsiteX1" fmla="*/ 1042176 w 1039244"/>
                <a:gd name="connsiteY1" fmla="*/ 0 h 133236"/>
                <a:gd name="connsiteX2" fmla="*/ 1042176 w 1039244"/>
                <a:gd name="connsiteY2" fmla="*/ 153488 h 133236"/>
                <a:gd name="connsiteX3" fmla="*/ 0 w 1039244"/>
                <a:gd name="connsiteY3" fmla="*/ 153488 h 13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244" h="133236">
                  <a:moveTo>
                    <a:pt x="0" y="0"/>
                  </a:moveTo>
                  <a:lnTo>
                    <a:pt x="1042176" y="0"/>
                  </a:lnTo>
                  <a:lnTo>
                    <a:pt x="1042176" y="153488"/>
                  </a:lnTo>
                  <a:lnTo>
                    <a:pt x="0" y="153488"/>
                  </a:lnTo>
                  <a:close/>
                </a:path>
              </a:pathLst>
            </a:custGeom>
            <a:solidFill>
              <a:srgbClr val="00C3E6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0">
            <a:extLst>
              <a:ext uri="{FF2B5EF4-FFF2-40B4-BE49-F238E27FC236}">
                <a16:creationId xmlns:a16="http://schemas.microsoft.com/office/drawing/2014/main" id="{2C5228B0-CD7F-3110-773F-6B8D04ADB8DA}"/>
              </a:ext>
            </a:extLst>
          </p:cNvPr>
          <p:cNvGrpSpPr/>
          <p:nvPr/>
        </p:nvGrpSpPr>
        <p:grpSpPr>
          <a:xfrm>
            <a:off x="2935977" y="4601943"/>
            <a:ext cx="3018028" cy="648319"/>
            <a:chOff x="5668230" y="5292581"/>
            <a:chExt cx="3377810" cy="725606"/>
          </a:xfrm>
        </p:grpSpPr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B004F4C8-D671-5A31-B068-BE63BF109C54}"/>
                </a:ext>
              </a:extLst>
            </p:cNvPr>
            <p:cNvSpPr/>
            <p:nvPr/>
          </p:nvSpPr>
          <p:spPr>
            <a:xfrm>
              <a:off x="5668230" y="5292581"/>
              <a:ext cx="453004" cy="479651"/>
            </a:xfrm>
            <a:custGeom>
              <a:avLst/>
              <a:gdLst>
                <a:gd name="connsiteX0" fmla="*/ 83672 w 453003"/>
                <a:gd name="connsiteY0" fmla="*/ 0 h 479651"/>
                <a:gd name="connsiteX1" fmla="*/ 468193 w 453003"/>
                <a:gd name="connsiteY1" fmla="*/ 402907 h 479651"/>
                <a:gd name="connsiteX2" fmla="*/ 366933 w 453003"/>
                <a:gd name="connsiteY2" fmla="*/ 504167 h 479651"/>
                <a:gd name="connsiteX3" fmla="*/ 0 w 453003"/>
                <a:gd name="connsiteY3" fmla="*/ 125509 h 47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03" h="479651">
                  <a:moveTo>
                    <a:pt x="83672" y="0"/>
                  </a:moveTo>
                  <a:lnTo>
                    <a:pt x="468193" y="402907"/>
                  </a:lnTo>
                  <a:lnTo>
                    <a:pt x="366933" y="504167"/>
                  </a:lnTo>
                  <a:lnTo>
                    <a:pt x="0" y="125509"/>
                  </a:lnTo>
                  <a:close/>
                </a:path>
              </a:pathLst>
            </a:custGeom>
            <a:solidFill>
              <a:srgbClr val="00B59A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56">
              <a:extLst>
                <a:ext uri="{FF2B5EF4-FFF2-40B4-BE49-F238E27FC236}">
                  <a16:creationId xmlns:a16="http://schemas.microsoft.com/office/drawing/2014/main" id="{F20C24AA-DD71-143B-12B5-32ABA44CC54B}"/>
                </a:ext>
              </a:extLst>
            </p:cNvPr>
            <p:cNvSpPr/>
            <p:nvPr/>
          </p:nvSpPr>
          <p:spPr>
            <a:xfrm>
              <a:off x="5971476" y="5449800"/>
              <a:ext cx="3074564" cy="568387"/>
            </a:xfrm>
            <a:custGeom>
              <a:avLst/>
              <a:gdLst>
                <a:gd name="connsiteX0" fmla="*/ 253416 w 3074564"/>
                <a:gd name="connsiteY0" fmla="*/ 0 h 568387"/>
                <a:gd name="connsiteX1" fmla="*/ 571584 w 3074564"/>
                <a:gd name="connsiteY1" fmla="*/ 0 h 568387"/>
                <a:gd name="connsiteX2" fmla="*/ 2502980 w 3074564"/>
                <a:gd name="connsiteY2" fmla="*/ 0 h 568387"/>
                <a:gd name="connsiteX3" fmla="*/ 2821148 w 3074564"/>
                <a:gd name="connsiteY3" fmla="*/ 0 h 568387"/>
                <a:gd name="connsiteX4" fmla="*/ 3074564 w 3074564"/>
                <a:gd name="connsiteY4" fmla="*/ 273934 h 568387"/>
                <a:gd name="connsiteX5" fmla="*/ 2821148 w 3074564"/>
                <a:gd name="connsiteY5" fmla="*/ 568387 h 568387"/>
                <a:gd name="connsiteX6" fmla="*/ 2502980 w 3074564"/>
                <a:gd name="connsiteY6" fmla="*/ 568387 h 568387"/>
                <a:gd name="connsiteX7" fmla="*/ 571584 w 3074564"/>
                <a:gd name="connsiteY7" fmla="*/ 568387 h 568387"/>
                <a:gd name="connsiteX8" fmla="*/ 253416 w 3074564"/>
                <a:gd name="connsiteY8" fmla="*/ 568387 h 568387"/>
                <a:gd name="connsiteX9" fmla="*/ 0 w 3074564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564" h="568387">
                  <a:moveTo>
                    <a:pt x="253416" y="0"/>
                  </a:moveTo>
                  <a:lnTo>
                    <a:pt x="571584" y="0"/>
                  </a:lnTo>
                  <a:lnTo>
                    <a:pt x="2502980" y="0"/>
                  </a:lnTo>
                  <a:lnTo>
                    <a:pt x="2821148" y="0"/>
                  </a:lnTo>
                  <a:lnTo>
                    <a:pt x="3074564" y="273934"/>
                  </a:lnTo>
                  <a:lnTo>
                    <a:pt x="2821148" y="568387"/>
                  </a:lnTo>
                  <a:lnTo>
                    <a:pt x="2502980" y="568387"/>
                  </a:lnTo>
                  <a:lnTo>
                    <a:pt x="571584" y="568387"/>
                  </a:lnTo>
                  <a:lnTo>
                    <a:pt x="253416" y="568387"/>
                  </a:lnTo>
                  <a:lnTo>
                    <a:pt x="0" y="273934"/>
                  </a:lnTo>
                  <a:close/>
                </a:path>
              </a:pathLst>
            </a:custGeom>
            <a:solidFill>
              <a:srgbClr val="00B59A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7FB72EAB-5601-7085-3B0C-E5E28D67144F}"/>
              </a:ext>
            </a:extLst>
          </p:cNvPr>
          <p:cNvGrpSpPr/>
          <p:nvPr/>
        </p:nvGrpSpPr>
        <p:grpSpPr>
          <a:xfrm>
            <a:off x="2322621" y="1636119"/>
            <a:ext cx="3529446" cy="1006644"/>
            <a:chOff x="5201636" y="2018695"/>
            <a:chExt cx="3950195" cy="1126647"/>
          </a:xfrm>
        </p:grpSpPr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C80F9407-08CD-CAB1-1637-0A44E273A827}"/>
                </a:ext>
              </a:extLst>
            </p:cNvPr>
            <p:cNvSpPr/>
            <p:nvPr/>
          </p:nvSpPr>
          <p:spPr>
            <a:xfrm>
              <a:off x="5201636" y="2292629"/>
              <a:ext cx="932655" cy="852713"/>
            </a:xfrm>
            <a:custGeom>
              <a:avLst/>
              <a:gdLst>
                <a:gd name="connsiteX0" fmla="*/ 769840 w 932655"/>
                <a:gd name="connsiteY0" fmla="*/ 0 h 852713"/>
                <a:gd name="connsiteX1" fmla="*/ 0 w 932655"/>
                <a:gd name="connsiteY1" fmla="*/ 769840 h 852713"/>
                <a:gd name="connsiteX2" fmla="*/ 101260 w 932655"/>
                <a:gd name="connsiteY2" fmla="*/ 871100 h 852713"/>
                <a:gd name="connsiteX3" fmla="*/ 952641 w 932655"/>
                <a:gd name="connsiteY3" fmla="*/ 19719 h 85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655" h="852713">
                  <a:moveTo>
                    <a:pt x="769840" y="0"/>
                  </a:moveTo>
                  <a:lnTo>
                    <a:pt x="0" y="769840"/>
                  </a:lnTo>
                  <a:lnTo>
                    <a:pt x="101260" y="871100"/>
                  </a:lnTo>
                  <a:lnTo>
                    <a:pt x="952641" y="19719"/>
                  </a:lnTo>
                  <a:close/>
                </a:path>
              </a:pathLst>
            </a:custGeom>
            <a:solidFill>
              <a:srgbClr val="FF3654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0">
              <a:extLst>
                <a:ext uri="{FF2B5EF4-FFF2-40B4-BE49-F238E27FC236}">
                  <a16:creationId xmlns:a16="http://schemas.microsoft.com/office/drawing/2014/main" id="{90E98604-CDCA-E7F1-6514-DF4D89219D86}"/>
                </a:ext>
              </a:extLst>
            </p:cNvPr>
            <p:cNvSpPr/>
            <p:nvPr/>
          </p:nvSpPr>
          <p:spPr>
            <a:xfrm flipH="1">
              <a:off x="5971476" y="2018695"/>
              <a:ext cx="3180355" cy="568387"/>
            </a:xfrm>
            <a:custGeom>
              <a:avLst/>
              <a:gdLst>
                <a:gd name="connsiteX0" fmla="*/ 2926939 w 3180355"/>
                <a:gd name="connsiteY0" fmla="*/ 0 h 568387"/>
                <a:gd name="connsiteX1" fmla="*/ 2502980 w 3180355"/>
                <a:gd name="connsiteY1" fmla="*/ 0 h 568387"/>
                <a:gd name="connsiteX2" fmla="*/ 677375 w 3180355"/>
                <a:gd name="connsiteY2" fmla="*/ 0 h 568387"/>
                <a:gd name="connsiteX3" fmla="*/ 253416 w 3180355"/>
                <a:gd name="connsiteY3" fmla="*/ 0 h 568387"/>
                <a:gd name="connsiteX4" fmla="*/ 0 w 3180355"/>
                <a:gd name="connsiteY4" fmla="*/ 273934 h 568387"/>
                <a:gd name="connsiteX5" fmla="*/ 253416 w 3180355"/>
                <a:gd name="connsiteY5" fmla="*/ 568387 h 568387"/>
                <a:gd name="connsiteX6" fmla="*/ 677375 w 3180355"/>
                <a:gd name="connsiteY6" fmla="*/ 568387 h 568387"/>
                <a:gd name="connsiteX7" fmla="*/ 2502980 w 3180355"/>
                <a:gd name="connsiteY7" fmla="*/ 568387 h 568387"/>
                <a:gd name="connsiteX8" fmla="*/ 2926939 w 3180355"/>
                <a:gd name="connsiteY8" fmla="*/ 568387 h 568387"/>
                <a:gd name="connsiteX9" fmla="*/ 3180355 w 3180355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80355" h="568387">
                  <a:moveTo>
                    <a:pt x="2926939" y="0"/>
                  </a:moveTo>
                  <a:lnTo>
                    <a:pt x="2502980" y="0"/>
                  </a:lnTo>
                  <a:lnTo>
                    <a:pt x="677375" y="0"/>
                  </a:lnTo>
                  <a:lnTo>
                    <a:pt x="253416" y="0"/>
                  </a:lnTo>
                  <a:lnTo>
                    <a:pt x="0" y="273934"/>
                  </a:lnTo>
                  <a:lnTo>
                    <a:pt x="253416" y="568387"/>
                  </a:lnTo>
                  <a:lnTo>
                    <a:pt x="677375" y="568387"/>
                  </a:lnTo>
                  <a:lnTo>
                    <a:pt x="2502980" y="568387"/>
                  </a:lnTo>
                  <a:lnTo>
                    <a:pt x="2926939" y="568387"/>
                  </a:lnTo>
                  <a:lnTo>
                    <a:pt x="3180355" y="273934"/>
                  </a:lnTo>
                  <a:close/>
                </a:path>
              </a:pathLst>
            </a:custGeom>
            <a:solidFill>
              <a:srgbClr val="FF3654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8">
            <a:extLst>
              <a:ext uri="{FF2B5EF4-FFF2-40B4-BE49-F238E27FC236}">
                <a16:creationId xmlns:a16="http://schemas.microsoft.com/office/drawing/2014/main" id="{57440B54-1ABB-5B8F-B93E-8AFE52C0833E}"/>
              </a:ext>
            </a:extLst>
          </p:cNvPr>
          <p:cNvGrpSpPr/>
          <p:nvPr/>
        </p:nvGrpSpPr>
        <p:grpSpPr>
          <a:xfrm>
            <a:off x="3155936" y="3753141"/>
            <a:ext cx="3319449" cy="507846"/>
            <a:chOff x="5933371" y="4442533"/>
            <a:chExt cx="3715164" cy="568387"/>
          </a:xfrm>
        </p:grpSpPr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2833FE5E-7B34-5D88-A8FC-21EC570110AD}"/>
                </a:ext>
              </a:extLst>
            </p:cNvPr>
            <p:cNvSpPr/>
            <p:nvPr/>
          </p:nvSpPr>
          <p:spPr>
            <a:xfrm>
              <a:off x="5933371" y="4650115"/>
              <a:ext cx="852713" cy="133236"/>
            </a:xfrm>
            <a:custGeom>
              <a:avLst/>
              <a:gdLst>
                <a:gd name="connsiteX0" fmla="*/ 0 w 852713"/>
                <a:gd name="connsiteY0" fmla="*/ 0 h 133236"/>
                <a:gd name="connsiteX1" fmla="*/ 858576 w 852713"/>
                <a:gd name="connsiteY1" fmla="*/ 0 h 133236"/>
                <a:gd name="connsiteX2" fmla="*/ 858576 w 852713"/>
                <a:gd name="connsiteY2" fmla="*/ 153488 h 133236"/>
                <a:gd name="connsiteX3" fmla="*/ 0 w 852713"/>
                <a:gd name="connsiteY3" fmla="*/ 153488 h 13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713" h="133236">
                  <a:moveTo>
                    <a:pt x="0" y="0"/>
                  </a:moveTo>
                  <a:lnTo>
                    <a:pt x="858576" y="0"/>
                  </a:lnTo>
                  <a:lnTo>
                    <a:pt x="858576" y="153488"/>
                  </a:lnTo>
                  <a:lnTo>
                    <a:pt x="0" y="153488"/>
                  </a:lnTo>
                  <a:close/>
                </a:path>
              </a:pathLst>
            </a:custGeom>
            <a:solidFill>
              <a:srgbClr val="FFA300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4">
              <a:extLst>
                <a:ext uri="{FF2B5EF4-FFF2-40B4-BE49-F238E27FC236}">
                  <a16:creationId xmlns:a16="http://schemas.microsoft.com/office/drawing/2014/main" id="{CD309C81-97A2-A8BB-D074-192A23DB9094}"/>
                </a:ext>
              </a:extLst>
            </p:cNvPr>
            <p:cNvSpPr/>
            <p:nvPr/>
          </p:nvSpPr>
          <p:spPr>
            <a:xfrm flipH="1">
              <a:off x="6628865" y="4442533"/>
              <a:ext cx="3019670" cy="568387"/>
            </a:xfrm>
            <a:custGeom>
              <a:avLst/>
              <a:gdLst>
                <a:gd name="connsiteX0" fmla="*/ 2766254 w 3019670"/>
                <a:gd name="connsiteY0" fmla="*/ 0 h 568387"/>
                <a:gd name="connsiteX1" fmla="*/ 2502980 w 3019670"/>
                <a:gd name="connsiteY1" fmla="*/ 0 h 568387"/>
                <a:gd name="connsiteX2" fmla="*/ 516690 w 3019670"/>
                <a:gd name="connsiteY2" fmla="*/ 0 h 568387"/>
                <a:gd name="connsiteX3" fmla="*/ 253416 w 3019670"/>
                <a:gd name="connsiteY3" fmla="*/ 0 h 568387"/>
                <a:gd name="connsiteX4" fmla="*/ 0 w 3019670"/>
                <a:gd name="connsiteY4" fmla="*/ 273934 h 568387"/>
                <a:gd name="connsiteX5" fmla="*/ 253416 w 3019670"/>
                <a:gd name="connsiteY5" fmla="*/ 568387 h 568387"/>
                <a:gd name="connsiteX6" fmla="*/ 516690 w 3019670"/>
                <a:gd name="connsiteY6" fmla="*/ 568387 h 568387"/>
                <a:gd name="connsiteX7" fmla="*/ 2502980 w 3019670"/>
                <a:gd name="connsiteY7" fmla="*/ 568387 h 568387"/>
                <a:gd name="connsiteX8" fmla="*/ 2766254 w 3019670"/>
                <a:gd name="connsiteY8" fmla="*/ 568387 h 568387"/>
                <a:gd name="connsiteX9" fmla="*/ 3019670 w 3019670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670" h="568387">
                  <a:moveTo>
                    <a:pt x="2766254" y="0"/>
                  </a:moveTo>
                  <a:lnTo>
                    <a:pt x="2502980" y="0"/>
                  </a:lnTo>
                  <a:lnTo>
                    <a:pt x="516690" y="0"/>
                  </a:lnTo>
                  <a:lnTo>
                    <a:pt x="253416" y="0"/>
                  </a:lnTo>
                  <a:lnTo>
                    <a:pt x="0" y="273934"/>
                  </a:lnTo>
                  <a:lnTo>
                    <a:pt x="253416" y="568387"/>
                  </a:lnTo>
                  <a:lnTo>
                    <a:pt x="516690" y="568387"/>
                  </a:lnTo>
                  <a:lnTo>
                    <a:pt x="2502980" y="568387"/>
                  </a:lnTo>
                  <a:lnTo>
                    <a:pt x="2766254" y="568387"/>
                  </a:lnTo>
                  <a:lnTo>
                    <a:pt x="3019670" y="273934"/>
                  </a:lnTo>
                  <a:close/>
                </a:path>
              </a:pathLst>
            </a:custGeom>
            <a:solidFill>
              <a:srgbClr val="FFA300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26C214A9-4616-DB5D-C3DD-461CDA645D6D}"/>
              </a:ext>
            </a:extLst>
          </p:cNvPr>
          <p:cNvSpPr txBox="1">
            <a:spLocks/>
          </p:cNvSpPr>
          <p:nvPr/>
        </p:nvSpPr>
        <p:spPr>
          <a:xfrm>
            <a:off x="3083199" y="1739143"/>
            <a:ext cx="2696131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600" b="1" dirty="0">
                <a:latin typeface="Roboto" pitchFamily="2" charset="0"/>
                <a:ea typeface="Roboto" pitchFamily="2" charset="0"/>
              </a:rPr>
              <a:t>Correction de l’exposition</a:t>
            </a:r>
            <a:endParaRPr lang="fr-FR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C4D429BE-A47E-1583-9BD9-38382F1C3903}"/>
              </a:ext>
            </a:extLst>
          </p:cNvPr>
          <p:cNvSpPr txBox="1">
            <a:spLocks/>
          </p:cNvSpPr>
          <p:nvPr/>
        </p:nvSpPr>
        <p:spPr>
          <a:xfrm>
            <a:off x="3572877" y="4750117"/>
            <a:ext cx="201517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fr-FR" sz="1600" b="1" dirty="0">
                <a:latin typeface="Roboto" pitchFamily="2" charset="0"/>
                <a:ea typeface="Roboto" pitchFamily="2" charset="0"/>
              </a:rPr>
              <a:t>Conversion en gris et redimensionnement</a:t>
            </a:r>
            <a:endParaRPr lang="fr-FR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CF40EF84-4060-BA14-77F0-334713AF553E}"/>
              </a:ext>
            </a:extLst>
          </p:cNvPr>
          <p:cNvSpPr txBox="1">
            <a:spLocks/>
          </p:cNvSpPr>
          <p:nvPr/>
        </p:nvSpPr>
        <p:spPr>
          <a:xfrm>
            <a:off x="3907741" y="2808874"/>
            <a:ext cx="2327419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600" b="1" dirty="0">
                <a:latin typeface="Roboto" pitchFamily="2" charset="0"/>
                <a:ea typeface="Roboto" pitchFamily="2" charset="0"/>
              </a:rPr>
              <a:t>Correction du contraste</a:t>
            </a:r>
            <a:endParaRPr lang="fr-FR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id="{061DFA10-CDA5-78BF-734B-853CC58030A4}"/>
              </a:ext>
            </a:extLst>
          </p:cNvPr>
          <p:cNvSpPr txBox="1">
            <a:spLocks/>
          </p:cNvSpPr>
          <p:nvPr/>
        </p:nvSpPr>
        <p:spPr>
          <a:xfrm>
            <a:off x="4151772" y="3859774"/>
            <a:ext cx="1817984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600" b="1" dirty="0">
                <a:latin typeface="Roboto" pitchFamily="2" charset="0"/>
                <a:ea typeface="Roboto" pitchFamily="2" charset="0"/>
              </a:rPr>
              <a:t>Réduction du bruit</a:t>
            </a:r>
            <a:endParaRPr lang="fr-FR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Inhaltsplatzhalter 4">
            <a:extLst>
              <a:ext uri="{FF2B5EF4-FFF2-40B4-BE49-F238E27FC236}">
                <a16:creationId xmlns:a16="http://schemas.microsoft.com/office/drawing/2014/main" id="{382E2B52-28E9-1309-D979-0DEFE7433F8C}"/>
              </a:ext>
            </a:extLst>
          </p:cNvPr>
          <p:cNvSpPr txBox="1">
            <a:spLocks/>
          </p:cNvSpPr>
          <p:nvPr/>
        </p:nvSpPr>
        <p:spPr>
          <a:xfrm>
            <a:off x="1034224" y="3216898"/>
            <a:ext cx="1518093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800" b="1" dirty="0">
                <a:solidFill>
                  <a:srgbClr val="7D25B1"/>
                </a:solidFill>
                <a:latin typeface="Roboto" pitchFamily="2" charset="0"/>
                <a:ea typeface="Roboto" pitchFamily="2" charset="0"/>
              </a:rPr>
              <a:t>Prétraitement des images</a:t>
            </a:r>
            <a:endParaRPr lang="fr-FR" sz="1200" dirty="0">
              <a:solidFill>
                <a:srgbClr val="7D25B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9EEE5C4-6E6D-3CF7-FB7C-873475080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00"/>
          <a:stretch/>
        </p:blipFill>
        <p:spPr>
          <a:xfrm>
            <a:off x="5896665" y="673715"/>
            <a:ext cx="2994209" cy="148872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66A1FF1-258F-2A23-6E62-6BDA63A1E2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991"/>
          <a:stretch/>
        </p:blipFill>
        <p:spPr>
          <a:xfrm>
            <a:off x="6475385" y="2216473"/>
            <a:ext cx="3013750" cy="1483832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185200B-1AA8-A771-7D3E-AFA9ABBF88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075"/>
          <a:stretch/>
        </p:blipFill>
        <p:spPr>
          <a:xfrm>
            <a:off x="6849806" y="3764360"/>
            <a:ext cx="3013751" cy="14782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77030C1-7606-E30D-4586-9A43CBA49B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125"/>
          <a:stretch/>
        </p:blipFill>
        <p:spPr>
          <a:xfrm>
            <a:off x="7901655" y="5306615"/>
            <a:ext cx="2826456" cy="14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E0AE971-D4E4-5089-AFA8-200FF7B74541}"/>
              </a:ext>
            </a:extLst>
          </p:cNvPr>
          <p:cNvSpPr/>
          <p:nvPr/>
        </p:nvSpPr>
        <p:spPr>
          <a:xfrm>
            <a:off x="3840143" y="43862"/>
            <a:ext cx="4509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E03A4E"/>
                </a:solidFill>
                <a:effectLst/>
                <a:latin typeface="Roboto" pitchFamily="2" charset="0"/>
                <a:ea typeface="Roboto" pitchFamily="2" charset="0"/>
              </a:rPr>
              <a:t>Classification avec images</a:t>
            </a:r>
            <a:endParaRPr lang="fr-FR" sz="2800" dirty="0">
              <a:solidFill>
                <a:srgbClr val="E03A4E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BF7150D4-1446-B27A-BE20-4BA8843DEE1C}"/>
              </a:ext>
            </a:extLst>
          </p:cNvPr>
          <p:cNvSpPr txBox="1"/>
          <p:nvPr/>
        </p:nvSpPr>
        <p:spPr>
          <a:xfrm>
            <a:off x="469392" y="916173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</a:rPr>
              <a:t>Approche SIFT</a:t>
            </a:r>
          </a:p>
        </p:txBody>
      </p:sp>
      <p:grpSp>
        <p:nvGrpSpPr>
          <p:cNvPr id="31" name="Group 20">
            <a:extLst>
              <a:ext uri="{FF2B5EF4-FFF2-40B4-BE49-F238E27FC236}">
                <a16:creationId xmlns:a16="http://schemas.microsoft.com/office/drawing/2014/main" id="{C7331DE3-506A-574D-188D-5778B9932CF4}"/>
              </a:ext>
            </a:extLst>
          </p:cNvPr>
          <p:cNvGrpSpPr/>
          <p:nvPr/>
        </p:nvGrpSpPr>
        <p:grpSpPr>
          <a:xfrm>
            <a:off x="4563646" y="2317659"/>
            <a:ext cx="572413" cy="411653"/>
            <a:chOff x="4561404" y="2316969"/>
            <a:chExt cx="572413" cy="411653"/>
          </a:xfrm>
        </p:grpSpPr>
        <p:sp>
          <p:nvSpPr>
            <p:cNvPr id="33" name="Freeform: Shape 27">
              <a:extLst>
                <a:ext uri="{FF2B5EF4-FFF2-40B4-BE49-F238E27FC236}">
                  <a16:creationId xmlns:a16="http://schemas.microsoft.com/office/drawing/2014/main" id="{85C7F71F-1359-53B5-FC3A-A360686569AD}"/>
                </a:ext>
              </a:extLst>
            </p:cNvPr>
            <p:cNvSpPr/>
            <p:nvPr/>
          </p:nvSpPr>
          <p:spPr>
            <a:xfrm>
              <a:off x="4561404" y="2369883"/>
              <a:ext cx="470845" cy="358739"/>
            </a:xfrm>
            <a:custGeom>
              <a:avLst/>
              <a:gdLst>
                <a:gd name="connsiteX0" fmla="*/ 16367 w 470845"/>
                <a:gd name="connsiteY0" fmla="*/ 379591 h 358739"/>
                <a:gd name="connsiteX1" fmla="*/ 0 w 470845"/>
                <a:gd name="connsiteY1" fmla="*/ 364793 h 358739"/>
                <a:gd name="connsiteX2" fmla="*/ 465464 w 470845"/>
                <a:gd name="connsiteY2" fmla="*/ 0 h 358739"/>
                <a:gd name="connsiteX3" fmla="*/ 476002 w 470845"/>
                <a:gd name="connsiteY3" fmla="*/ 19506 h 358739"/>
                <a:gd name="connsiteX4" fmla="*/ 16367 w 470845"/>
                <a:gd name="connsiteY4" fmla="*/ 379591 h 35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845" h="358739">
                  <a:moveTo>
                    <a:pt x="16367" y="379591"/>
                  </a:moveTo>
                  <a:lnTo>
                    <a:pt x="0" y="364793"/>
                  </a:lnTo>
                  <a:cubicBezTo>
                    <a:pt x="133406" y="216589"/>
                    <a:pt x="290130" y="93721"/>
                    <a:pt x="465464" y="0"/>
                  </a:cubicBezTo>
                  <a:lnTo>
                    <a:pt x="476002" y="19506"/>
                  </a:lnTo>
                  <a:cubicBezTo>
                    <a:pt x="302686" y="112106"/>
                    <a:pt x="148204" y="233405"/>
                    <a:pt x="16367" y="379591"/>
                  </a:cubicBezTo>
                  <a:close/>
                </a:path>
              </a:pathLst>
            </a:custGeom>
            <a:solidFill>
              <a:srgbClr val="878A8C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8">
              <a:extLst>
                <a:ext uri="{FF2B5EF4-FFF2-40B4-BE49-F238E27FC236}">
                  <a16:creationId xmlns:a16="http://schemas.microsoft.com/office/drawing/2014/main" id="{95C36D16-B422-E6D2-4797-B7A666762A99}"/>
                </a:ext>
              </a:extLst>
            </p:cNvPr>
            <p:cNvSpPr/>
            <p:nvPr/>
          </p:nvSpPr>
          <p:spPr>
            <a:xfrm>
              <a:off x="4976869" y="2316969"/>
              <a:ext cx="156948" cy="134527"/>
            </a:xfrm>
            <a:custGeom>
              <a:avLst/>
              <a:gdLst>
                <a:gd name="connsiteX0" fmla="*/ 75559 w 156948"/>
                <a:gd name="connsiteY0" fmla="*/ 137442 h 134527"/>
                <a:gd name="connsiteX1" fmla="*/ 160984 w 156948"/>
                <a:gd name="connsiteY1" fmla="*/ 0 h 134527"/>
                <a:gd name="connsiteX2" fmla="*/ 0 w 156948"/>
                <a:gd name="connsiteY2" fmla="*/ 15695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8" h="134527">
                  <a:moveTo>
                    <a:pt x="75559" y="137442"/>
                  </a:moveTo>
                  <a:lnTo>
                    <a:pt x="160984" y="0"/>
                  </a:lnTo>
                  <a:lnTo>
                    <a:pt x="0" y="15695"/>
                  </a:lnTo>
                  <a:close/>
                </a:path>
              </a:pathLst>
            </a:custGeom>
            <a:solidFill>
              <a:srgbClr val="878A8C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77">
            <a:extLst>
              <a:ext uri="{FF2B5EF4-FFF2-40B4-BE49-F238E27FC236}">
                <a16:creationId xmlns:a16="http://schemas.microsoft.com/office/drawing/2014/main" id="{4E027926-44B8-36A7-1701-36B90DD371D0}"/>
              </a:ext>
            </a:extLst>
          </p:cNvPr>
          <p:cNvGrpSpPr/>
          <p:nvPr/>
        </p:nvGrpSpPr>
        <p:grpSpPr>
          <a:xfrm>
            <a:off x="4038990" y="4097437"/>
            <a:ext cx="252687" cy="656268"/>
            <a:chOff x="4038990" y="4097437"/>
            <a:chExt cx="252687" cy="656268"/>
          </a:xfrm>
        </p:grpSpPr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D0A0970D-97EF-AD7D-EC8D-57364C3A5720}"/>
                </a:ext>
              </a:extLst>
            </p:cNvPr>
            <p:cNvSpPr/>
            <p:nvPr/>
          </p:nvSpPr>
          <p:spPr>
            <a:xfrm>
              <a:off x="4089886" y="4215596"/>
              <a:ext cx="201791" cy="538109"/>
            </a:xfrm>
            <a:custGeom>
              <a:avLst/>
              <a:gdLst>
                <a:gd name="connsiteX0" fmla="*/ 203136 w 201790"/>
                <a:gd name="connsiteY0" fmla="*/ 559185 h 538108"/>
                <a:gd name="connsiteX1" fmla="*/ 0 w 201790"/>
                <a:gd name="connsiteY1" fmla="*/ 3812 h 538108"/>
                <a:gd name="connsiteX2" fmla="*/ 21749 w 201790"/>
                <a:gd name="connsiteY2" fmla="*/ 0 h 538108"/>
                <a:gd name="connsiteX3" fmla="*/ 222194 w 201790"/>
                <a:gd name="connsiteY3" fmla="*/ 548198 h 538108"/>
                <a:gd name="connsiteX4" fmla="*/ 203136 w 201790"/>
                <a:gd name="connsiteY4" fmla="*/ 559185 h 53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790" h="538108">
                  <a:moveTo>
                    <a:pt x="203136" y="559185"/>
                  </a:moveTo>
                  <a:cubicBezTo>
                    <a:pt x="103362" y="386317"/>
                    <a:pt x="34977" y="199549"/>
                    <a:pt x="0" y="3812"/>
                  </a:cubicBezTo>
                  <a:lnTo>
                    <a:pt x="21749" y="0"/>
                  </a:lnTo>
                  <a:cubicBezTo>
                    <a:pt x="56277" y="193271"/>
                    <a:pt x="123765" y="377797"/>
                    <a:pt x="222194" y="548198"/>
                  </a:cubicBezTo>
                  <a:lnTo>
                    <a:pt x="203136" y="559185"/>
                  </a:lnTo>
                  <a:close/>
                </a:path>
              </a:pathLst>
            </a:custGeom>
            <a:solidFill>
              <a:srgbClr val="878A8C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0">
              <a:extLst>
                <a:ext uri="{FF2B5EF4-FFF2-40B4-BE49-F238E27FC236}">
                  <a16:creationId xmlns:a16="http://schemas.microsoft.com/office/drawing/2014/main" id="{18B8C5EF-27E3-D0D3-1B54-A49B6749AD52}"/>
                </a:ext>
              </a:extLst>
            </p:cNvPr>
            <p:cNvSpPr/>
            <p:nvPr/>
          </p:nvSpPr>
          <p:spPr>
            <a:xfrm>
              <a:off x="4038990" y="4097437"/>
              <a:ext cx="134527" cy="156948"/>
            </a:xfrm>
            <a:custGeom>
              <a:avLst/>
              <a:gdLst>
                <a:gd name="connsiteX0" fmla="*/ 139011 w 134527"/>
                <a:gd name="connsiteY0" fmla="*/ 123541 h 156948"/>
                <a:gd name="connsiteX1" fmla="*/ 34753 w 134527"/>
                <a:gd name="connsiteY1" fmla="*/ 0 h 156948"/>
                <a:gd name="connsiteX2" fmla="*/ 0 w 134527"/>
                <a:gd name="connsiteY2" fmla="*/ 157845 h 1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527" h="156948">
                  <a:moveTo>
                    <a:pt x="139011" y="123541"/>
                  </a:moveTo>
                  <a:lnTo>
                    <a:pt x="34753" y="0"/>
                  </a:lnTo>
                  <a:lnTo>
                    <a:pt x="0" y="157845"/>
                  </a:lnTo>
                  <a:close/>
                </a:path>
              </a:pathLst>
            </a:custGeom>
            <a:solidFill>
              <a:srgbClr val="878A8C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75">
            <a:extLst>
              <a:ext uri="{FF2B5EF4-FFF2-40B4-BE49-F238E27FC236}">
                <a16:creationId xmlns:a16="http://schemas.microsoft.com/office/drawing/2014/main" id="{E59321D3-52DB-2AA2-0350-E566AC58D351}"/>
              </a:ext>
            </a:extLst>
          </p:cNvPr>
          <p:cNvGrpSpPr/>
          <p:nvPr/>
        </p:nvGrpSpPr>
        <p:grpSpPr>
          <a:xfrm>
            <a:off x="5438297" y="5598536"/>
            <a:ext cx="704025" cy="134527"/>
            <a:chOff x="5438297" y="5598536"/>
            <a:chExt cx="704025" cy="134527"/>
          </a:xfrm>
        </p:grpSpPr>
        <p:sp>
          <p:nvSpPr>
            <p:cNvPr id="43" name="Freeform: Shape 31">
              <a:extLst>
                <a:ext uri="{FF2B5EF4-FFF2-40B4-BE49-F238E27FC236}">
                  <a16:creationId xmlns:a16="http://schemas.microsoft.com/office/drawing/2014/main" id="{C3163BF1-8873-634D-247F-4903E7807009}"/>
                </a:ext>
              </a:extLst>
            </p:cNvPr>
            <p:cNvSpPr/>
            <p:nvPr/>
          </p:nvSpPr>
          <p:spPr>
            <a:xfrm>
              <a:off x="5559371" y="5638670"/>
              <a:ext cx="582951" cy="44842"/>
            </a:xfrm>
            <a:custGeom>
              <a:avLst/>
              <a:gdLst>
                <a:gd name="connsiteX0" fmla="*/ 234077 w 582951"/>
                <a:gd name="connsiteY0" fmla="*/ 59416 h 44842"/>
                <a:gd name="connsiteX1" fmla="*/ 0 w 582951"/>
                <a:gd name="connsiteY1" fmla="*/ 43273 h 44842"/>
                <a:gd name="connsiteX2" fmla="*/ 2915 w 582951"/>
                <a:gd name="connsiteY2" fmla="*/ 21300 h 44842"/>
                <a:gd name="connsiteX3" fmla="*/ 586314 w 582951"/>
                <a:gd name="connsiteY3" fmla="*/ 0 h 44842"/>
                <a:gd name="connsiteX4" fmla="*/ 591023 w 582951"/>
                <a:gd name="connsiteY4" fmla="*/ 21525 h 44842"/>
                <a:gd name="connsiteX5" fmla="*/ 234077 w 582951"/>
                <a:gd name="connsiteY5" fmla="*/ 59416 h 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951" h="44842">
                  <a:moveTo>
                    <a:pt x="234077" y="59416"/>
                  </a:moveTo>
                  <a:cubicBezTo>
                    <a:pt x="156052" y="59416"/>
                    <a:pt x="77801" y="54035"/>
                    <a:pt x="0" y="43273"/>
                  </a:cubicBezTo>
                  <a:lnTo>
                    <a:pt x="2915" y="21300"/>
                  </a:lnTo>
                  <a:cubicBezTo>
                    <a:pt x="197306" y="48206"/>
                    <a:pt x="393716" y="41031"/>
                    <a:pt x="586314" y="0"/>
                  </a:cubicBezTo>
                  <a:lnTo>
                    <a:pt x="591023" y="21525"/>
                  </a:lnTo>
                  <a:cubicBezTo>
                    <a:pt x="472863" y="46860"/>
                    <a:pt x="353582" y="59416"/>
                    <a:pt x="234077" y="59416"/>
                  </a:cubicBezTo>
                  <a:close/>
                </a:path>
              </a:pathLst>
            </a:custGeom>
            <a:solidFill>
              <a:srgbClr val="878A8C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2">
              <a:extLst>
                <a:ext uri="{FF2B5EF4-FFF2-40B4-BE49-F238E27FC236}">
                  <a16:creationId xmlns:a16="http://schemas.microsoft.com/office/drawing/2014/main" id="{2B4EEE0D-DD2E-BE54-7011-189909860573}"/>
                </a:ext>
              </a:extLst>
            </p:cNvPr>
            <p:cNvSpPr/>
            <p:nvPr/>
          </p:nvSpPr>
          <p:spPr>
            <a:xfrm>
              <a:off x="5438297" y="5598536"/>
              <a:ext cx="134527" cy="134527"/>
            </a:xfrm>
            <a:custGeom>
              <a:avLst/>
              <a:gdLst>
                <a:gd name="connsiteX0" fmla="*/ 149774 w 134527"/>
                <a:gd name="connsiteY0" fmla="*/ 0 h 134527"/>
                <a:gd name="connsiteX1" fmla="*/ 0 w 134527"/>
                <a:gd name="connsiteY1" fmla="*/ 60986 h 134527"/>
                <a:gd name="connsiteX2" fmla="*/ 139460 w 134527"/>
                <a:gd name="connsiteY2" fmla="*/ 142823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527" h="134527">
                  <a:moveTo>
                    <a:pt x="149774" y="0"/>
                  </a:moveTo>
                  <a:lnTo>
                    <a:pt x="0" y="60986"/>
                  </a:lnTo>
                  <a:lnTo>
                    <a:pt x="139460" y="142823"/>
                  </a:lnTo>
                  <a:close/>
                </a:path>
              </a:pathLst>
            </a:custGeom>
            <a:solidFill>
              <a:srgbClr val="878A8C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73">
            <a:extLst>
              <a:ext uri="{FF2B5EF4-FFF2-40B4-BE49-F238E27FC236}">
                <a16:creationId xmlns:a16="http://schemas.microsoft.com/office/drawing/2014/main" id="{7FDAF55E-105D-6EA6-80F1-F268D8B0B84D}"/>
              </a:ext>
            </a:extLst>
          </p:cNvPr>
          <p:cNvGrpSpPr/>
          <p:nvPr/>
        </p:nvGrpSpPr>
        <p:grpSpPr>
          <a:xfrm>
            <a:off x="7333785" y="4165373"/>
            <a:ext cx="230042" cy="674878"/>
            <a:chOff x="7333785" y="4165373"/>
            <a:chExt cx="230042" cy="674878"/>
          </a:xfrm>
        </p:grpSpPr>
        <p:sp>
          <p:nvSpPr>
            <p:cNvPr id="46" name="Freeform: Shape 33">
              <a:extLst>
                <a:ext uri="{FF2B5EF4-FFF2-40B4-BE49-F238E27FC236}">
                  <a16:creationId xmlns:a16="http://schemas.microsoft.com/office/drawing/2014/main" id="{04F9B501-C8CE-FA50-DFE0-AAB73F789A72}"/>
                </a:ext>
              </a:extLst>
            </p:cNvPr>
            <p:cNvSpPr/>
            <p:nvPr/>
          </p:nvSpPr>
          <p:spPr>
            <a:xfrm>
              <a:off x="7384457" y="4165373"/>
              <a:ext cx="179370" cy="560530"/>
            </a:xfrm>
            <a:custGeom>
              <a:avLst/>
              <a:gdLst>
                <a:gd name="connsiteX0" fmla="*/ 19955 w 179369"/>
                <a:gd name="connsiteY0" fmla="*/ 571068 h 560530"/>
                <a:gd name="connsiteX1" fmla="*/ 0 w 179369"/>
                <a:gd name="connsiteY1" fmla="*/ 561427 h 560530"/>
                <a:gd name="connsiteX2" fmla="*/ 160087 w 179369"/>
                <a:gd name="connsiteY2" fmla="*/ 0 h 560530"/>
                <a:gd name="connsiteX3" fmla="*/ 182060 w 179369"/>
                <a:gd name="connsiteY3" fmla="*/ 2242 h 560530"/>
                <a:gd name="connsiteX4" fmla="*/ 19955 w 179369"/>
                <a:gd name="connsiteY4" fmla="*/ 571068 h 56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369" h="560530">
                  <a:moveTo>
                    <a:pt x="19955" y="571068"/>
                  </a:moveTo>
                  <a:lnTo>
                    <a:pt x="0" y="561427"/>
                  </a:lnTo>
                  <a:cubicBezTo>
                    <a:pt x="85649" y="384748"/>
                    <a:pt x="139460" y="195961"/>
                    <a:pt x="160087" y="0"/>
                  </a:cubicBezTo>
                  <a:lnTo>
                    <a:pt x="182060" y="2242"/>
                  </a:lnTo>
                  <a:cubicBezTo>
                    <a:pt x="161208" y="200894"/>
                    <a:pt x="106501" y="392147"/>
                    <a:pt x="19955" y="571068"/>
                  </a:cubicBezTo>
                  <a:close/>
                </a:path>
              </a:pathLst>
            </a:custGeom>
            <a:solidFill>
              <a:srgbClr val="878A8C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4">
              <a:extLst>
                <a:ext uri="{FF2B5EF4-FFF2-40B4-BE49-F238E27FC236}">
                  <a16:creationId xmlns:a16="http://schemas.microsoft.com/office/drawing/2014/main" id="{11B5BA50-3276-D5EA-948C-2AFAEE313B6D}"/>
                </a:ext>
              </a:extLst>
            </p:cNvPr>
            <p:cNvSpPr/>
            <p:nvPr/>
          </p:nvSpPr>
          <p:spPr>
            <a:xfrm>
              <a:off x="7333785" y="4683303"/>
              <a:ext cx="112106" cy="156948"/>
            </a:xfrm>
            <a:custGeom>
              <a:avLst/>
              <a:gdLst>
                <a:gd name="connsiteX0" fmla="*/ 0 w 112106"/>
                <a:gd name="connsiteY0" fmla="*/ 0 h 156948"/>
                <a:gd name="connsiteX1" fmla="*/ 11659 w 112106"/>
                <a:gd name="connsiteY1" fmla="*/ 161433 h 156948"/>
                <a:gd name="connsiteX2" fmla="*/ 132733 w 112106"/>
                <a:gd name="connsiteY2" fmla="*/ 54035 h 1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06" h="156948">
                  <a:moveTo>
                    <a:pt x="0" y="0"/>
                  </a:moveTo>
                  <a:lnTo>
                    <a:pt x="11659" y="161433"/>
                  </a:lnTo>
                  <a:lnTo>
                    <a:pt x="132733" y="54035"/>
                  </a:lnTo>
                  <a:close/>
                </a:path>
              </a:pathLst>
            </a:custGeom>
            <a:solidFill>
              <a:srgbClr val="878A8C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5">
            <a:extLst>
              <a:ext uri="{FF2B5EF4-FFF2-40B4-BE49-F238E27FC236}">
                <a16:creationId xmlns:a16="http://schemas.microsoft.com/office/drawing/2014/main" id="{DB2F9F16-D8AE-EE13-873E-566C2D53D9BE}"/>
              </a:ext>
            </a:extLst>
          </p:cNvPr>
          <p:cNvGrpSpPr/>
          <p:nvPr/>
        </p:nvGrpSpPr>
        <p:grpSpPr>
          <a:xfrm>
            <a:off x="6575500" y="2359569"/>
            <a:ext cx="584296" cy="405600"/>
            <a:chOff x="6575500" y="2359569"/>
            <a:chExt cx="584296" cy="405600"/>
          </a:xfrm>
        </p:grpSpPr>
        <p:sp>
          <p:nvSpPr>
            <p:cNvPr id="49" name="Freeform: Shape 35">
              <a:extLst>
                <a:ext uri="{FF2B5EF4-FFF2-40B4-BE49-F238E27FC236}">
                  <a16:creationId xmlns:a16="http://schemas.microsoft.com/office/drawing/2014/main" id="{36D7B138-4626-1D88-9872-15DFF15EC4BA}"/>
                </a:ext>
              </a:extLst>
            </p:cNvPr>
            <p:cNvSpPr/>
            <p:nvPr/>
          </p:nvSpPr>
          <p:spPr>
            <a:xfrm>
              <a:off x="6575500" y="2359569"/>
              <a:ext cx="493266" cy="336318"/>
            </a:xfrm>
            <a:custGeom>
              <a:avLst/>
              <a:gdLst>
                <a:gd name="connsiteX0" fmla="*/ 484522 w 493266"/>
                <a:gd name="connsiteY0" fmla="*/ 345959 h 336318"/>
                <a:gd name="connsiteX1" fmla="*/ 0 w 493266"/>
                <a:gd name="connsiteY1" fmla="*/ 20179 h 336318"/>
                <a:gd name="connsiteX2" fmla="*/ 8968 w 493266"/>
                <a:gd name="connsiteY2" fmla="*/ 0 h 336318"/>
                <a:gd name="connsiteX3" fmla="*/ 499769 w 493266"/>
                <a:gd name="connsiteY3" fmla="*/ 330040 h 336318"/>
                <a:gd name="connsiteX4" fmla="*/ 484522 w 493266"/>
                <a:gd name="connsiteY4" fmla="*/ 345959 h 33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6" h="336318">
                  <a:moveTo>
                    <a:pt x="484522" y="345959"/>
                  </a:moveTo>
                  <a:cubicBezTo>
                    <a:pt x="343044" y="209862"/>
                    <a:pt x="180042" y="100447"/>
                    <a:pt x="0" y="20179"/>
                  </a:cubicBezTo>
                  <a:lnTo>
                    <a:pt x="8968" y="0"/>
                  </a:lnTo>
                  <a:cubicBezTo>
                    <a:pt x="191253" y="81165"/>
                    <a:pt x="356273" y="192150"/>
                    <a:pt x="499769" y="330040"/>
                  </a:cubicBezTo>
                  <a:lnTo>
                    <a:pt x="484522" y="345959"/>
                  </a:lnTo>
                  <a:close/>
                </a:path>
              </a:pathLst>
            </a:custGeom>
            <a:solidFill>
              <a:srgbClr val="878A8C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6">
              <a:extLst>
                <a:ext uri="{FF2B5EF4-FFF2-40B4-BE49-F238E27FC236}">
                  <a16:creationId xmlns:a16="http://schemas.microsoft.com/office/drawing/2014/main" id="{A5237FA3-0EFB-9340-7005-C3E9CA1F3B21}"/>
                </a:ext>
              </a:extLst>
            </p:cNvPr>
            <p:cNvSpPr/>
            <p:nvPr/>
          </p:nvSpPr>
          <p:spPr>
            <a:xfrm>
              <a:off x="7002848" y="2630642"/>
              <a:ext cx="156948" cy="134527"/>
            </a:xfrm>
            <a:custGeom>
              <a:avLst/>
              <a:gdLst>
                <a:gd name="connsiteX0" fmla="*/ 0 w 156948"/>
                <a:gd name="connsiteY0" fmla="*/ 109415 h 134527"/>
                <a:gd name="connsiteX1" fmla="*/ 157173 w 156948"/>
                <a:gd name="connsiteY1" fmla="*/ 148204 h 134527"/>
                <a:gd name="connsiteX2" fmla="*/ 92376 w 156948"/>
                <a:gd name="connsiteY2" fmla="*/ 0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8" h="134527">
                  <a:moveTo>
                    <a:pt x="0" y="109415"/>
                  </a:moveTo>
                  <a:lnTo>
                    <a:pt x="157173" y="148204"/>
                  </a:lnTo>
                  <a:lnTo>
                    <a:pt x="92376" y="0"/>
                  </a:lnTo>
                  <a:close/>
                </a:path>
              </a:pathLst>
            </a:custGeom>
            <a:solidFill>
              <a:srgbClr val="878A8C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Freeform: Shape 37">
            <a:extLst>
              <a:ext uri="{FF2B5EF4-FFF2-40B4-BE49-F238E27FC236}">
                <a16:creationId xmlns:a16="http://schemas.microsoft.com/office/drawing/2014/main" id="{00F03939-9F60-D241-7893-47CD288C2F57}"/>
              </a:ext>
            </a:extLst>
          </p:cNvPr>
          <p:cNvSpPr/>
          <p:nvPr/>
        </p:nvSpPr>
        <p:spPr>
          <a:xfrm>
            <a:off x="4576426" y="3684662"/>
            <a:ext cx="2511174" cy="807163"/>
          </a:xfrm>
          <a:custGeom>
            <a:avLst/>
            <a:gdLst>
              <a:gd name="connsiteX0" fmla="*/ 0 w 2511174"/>
              <a:gd name="connsiteY0" fmla="*/ 0 h 807163"/>
              <a:gd name="connsiteX1" fmla="*/ 2523058 w 2511174"/>
              <a:gd name="connsiteY1" fmla="*/ 819943 h 80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11174" h="807163">
                <a:moveTo>
                  <a:pt x="0" y="0"/>
                </a:moveTo>
                <a:lnTo>
                  <a:pt x="2523058" y="819943"/>
                </a:lnTo>
              </a:path>
            </a:pathLst>
          </a:custGeom>
          <a:ln w="224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Group 12">
            <a:extLst>
              <a:ext uri="{FF2B5EF4-FFF2-40B4-BE49-F238E27FC236}">
                <a16:creationId xmlns:a16="http://schemas.microsoft.com/office/drawing/2014/main" id="{1EC6F7F9-5BF9-0E68-0DE9-D3D07409D4EE}"/>
              </a:ext>
            </a:extLst>
          </p:cNvPr>
          <p:cNvGrpSpPr/>
          <p:nvPr/>
        </p:nvGrpSpPr>
        <p:grpSpPr>
          <a:xfrm>
            <a:off x="3927195" y="1940293"/>
            <a:ext cx="3806453" cy="3633915"/>
            <a:chOff x="3927195" y="1940293"/>
            <a:chExt cx="3806453" cy="3633915"/>
          </a:xfrm>
        </p:grpSpPr>
        <p:sp>
          <p:nvSpPr>
            <p:cNvPr id="53" name="Freeform: Shape 9">
              <a:extLst>
                <a:ext uri="{FF2B5EF4-FFF2-40B4-BE49-F238E27FC236}">
                  <a16:creationId xmlns:a16="http://schemas.microsoft.com/office/drawing/2014/main" id="{B678F234-0C94-19B4-6E5A-40991D054599}"/>
                </a:ext>
              </a:extLst>
            </p:cNvPr>
            <p:cNvSpPr/>
            <p:nvPr/>
          </p:nvSpPr>
          <p:spPr>
            <a:xfrm>
              <a:off x="5080006" y="2894091"/>
              <a:ext cx="784742" cy="1031375"/>
            </a:xfrm>
            <a:custGeom>
              <a:avLst/>
              <a:gdLst>
                <a:gd name="connsiteX0" fmla="*/ 758509 w 784742"/>
                <a:gd name="connsiteY0" fmla="*/ 1042586 h 1031375"/>
                <a:gd name="connsiteX1" fmla="*/ 756940 w 784742"/>
                <a:gd name="connsiteY1" fmla="*/ 1047070 h 1031375"/>
                <a:gd name="connsiteX2" fmla="*/ 0 w 784742"/>
                <a:gd name="connsiteY2" fmla="*/ 28923 h 1031375"/>
                <a:gd name="connsiteX3" fmla="*/ 673 w 784742"/>
                <a:gd name="connsiteY3" fmla="*/ 0 h 1031375"/>
                <a:gd name="connsiteX4" fmla="*/ 24439 w 784742"/>
                <a:gd name="connsiteY4" fmla="*/ 7175 h 1031375"/>
                <a:gd name="connsiteX5" fmla="*/ 758509 w 784742"/>
                <a:gd name="connsiteY5" fmla="*/ 1042586 h 103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4742" h="1031375">
                  <a:moveTo>
                    <a:pt x="758509" y="1042586"/>
                  </a:moveTo>
                  <a:cubicBezTo>
                    <a:pt x="758061" y="1044155"/>
                    <a:pt x="757612" y="1045725"/>
                    <a:pt x="756940" y="1047070"/>
                  </a:cubicBezTo>
                  <a:cubicBezTo>
                    <a:pt x="338784" y="1046397"/>
                    <a:pt x="0" y="590799"/>
                    <a:pt x="0" y="28923"/>
                  </a:cubicBezTo>
                  <a:cubicBezTo>
                    <a:pt x="0" y="19282"/>
                    <a:pt x="224" y="9641"/>
                    <a:pt x="673" y="0"/>
                  </a:cubicBezTo>
                  <a:cubicBezTo>
                    <a:pt x="8520" y="2242"/>
                    <a:pt x="16592" y="4708"/>
                    <a:pt x="24439" y="7175"/>
                  </a:cubicBezTo>
                  <a:cubicBezTo>
                    <a:pt x="559185" y="180939"/>
                    <a:pt x="888104" y="644610"/>
                    <a:pt x="758509" y="1042586"/>
                  </a:cubicBezTo>
                  <a:close/>
                </a:path>
              </a:pathLst>
            </a:custGeom>
            <a:solidFill>
              <a:srgbClr val="F22C35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4">
              <a:extLst>
                <a:ext uri="{FF2B5EF4-FFF2-40B4-BE49-F238E27FC236}">
                  <a16:creationId xmlns:a16="http://schemas.microsoft.com/office/drawing/2014/main" id="{FCC6DC71-AC2F-BF34-4E23-9E1384ECD9AC}"/>
                </a:ext>
              </a:extLst>
            </p:cNvPr>
            <p:cNvSpPr/>
            <p:nvPr/>
          </p:nvSpPr>
          <p:spPr>
            <a:xfrm>
              <a:off x="5096598" y="3135119"/>
              <a:ext cx="470845" cy="717478"/>
            </a:xfrm>
            <a:custGeom>
              <a:avLst/>
              <a:gdLst>
                <a:gd name="connsiteX0" fmla="*/ 462101 w 470845"/>
                <a:gd name="connsiteY0" fmla="*/ 710752 h 717478"/>
                <a:gd name="connsiteX1" fmla="*/ 454926 w 470845"/>
                <a:gd name="connsiteY1" fmla="*/ 730707 h 717478"/>
                <a:gd name="connsiteX2" fmla="*/ 0 w 470845"/>
                <a:gd name="connsiteY2" fmla="*/ 0 h 717478"/>
                <a:gd name="connsiteX3" fmla="*/ 462101 w 470845"/>
                <a:gd name="connsiteY3" fmla="*/ 710752 h 71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845" h="717478">
                  <a:moveTo>
                    <a:pt x="462101" y="710752"/>
                  </a:moveTo>
                  <a:cubicBezTo>
                    <a:pt x="459859" y="717478"/>
                    <a:pt x="457617" y="724205"/>
                    <a:pt x="454926" y="730707"/>
                  </a:cubicBezTo>
                  <a:cubicBezTo>
                    <a:pt x="225557" y="604924"/>
                    <a:pt x="52466" y="332282"/>
                    <a:pt x="0" y="0"/>
                  </a:cubicBezTo>
                  <a:cubicBezTo>
                    <a:pt x="343941" y="135424"/>
                    <a:pt x="548871" y="443716"/>
                    <a:pt x="462101" y="710752"/>
                  </a:cubicBezTo>
                  <a:close/>
                </a:path>
              </a:pathLst>
            </a:custGeom>
            <a:solidFill>
              <a:srgbClr val="EBF2F7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7">
              <a:extLst>
                <a:ext uri="{FF2B5EF4-FFF2-40B4-BE49-F238E27FC236}">
                  <a16:creationId xmlns:a16="http://schemas.microsoft.com/office/drawing/2014/main" id="{3F199008-A9E9-5720-873E-151D4E1F669C}"/>
                </a:ext>
              </a:extLst>
            </p:cNvPr>
            <p:cNvSpPr/>
            <p:nvPr/>
          </p:nvSpPr>
          <p:spPr>
            <a:xfrm>
              <a:off x="3927195" y="2868818"/>
              <a:ext cx="1928223" cy="1524642"/>
            </a:xfrm>
            <a:custGeom>
              <a:avLst/>
              <a:gdLst>
                <a:gd name="connsiteX0" fmla="*/ 1177250 w 1928223"/>
                <a:gd name="connsiteY0" fmla="*/ 32448 h 1524641"/>
                <a:gd name="connsiteX1" fmla="*/ 1911320 w 1928223"/>
                <a:gd name="connsiteY1" fmla="*/ 1067859 h 1524641"/>
                <a:gd name="connsiteX2" fmla="*/ 708871 w 1928223"/>
                <a:gd name="connsiteY2" fmla="*/ 1474131 h 1524641"/>
                <a:gd name="connsiteX3" fmla="*/ 7984 w 1928223"/>
                <a:gd name="connsiteY3" fmla="*/ 555758 h 1524641"/>
                <a:gd name="connsiteX4" fmla="*/ 70540 w 1928223"/>
                <a:gd name="connsiteY4" fmla="*/ 363384 h 1524641"/>
                <a:gd name="connsiteX5" fmla="*/ 1177250 w 1928223"/>
                <a:gd name="connsiteY5" fmla="*/ 32448 h 152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8223" h="1524641">
                  <a:moveTo>
                    <a:pt x="1177250" y="32448"/>
                  </a:moveTo>
                  <a:cubicBezTo>
                    <a:pt x="1711996" y="206212"/>
                    <a:pt x="2040690" y="669658"/>
                    <a:pt x="1911320" y="1067859"/>
                  </a:cubicBezTo>
                  <a:cubicBezTo>
                    <a:pt x="1781950" y="1466059"/>
                    <a:pt x="1243617" y="1647895"/>
                    <a:pt x="708871" y="1474131"/>
                  </a:cubicBezTo>
                  <a:cubicBezTo>
                    <a:pt x="296769" y="1340052"/>
                    <a:pt x="83768" y="797459"/>
                    <a:pt x="7984" y="555758"/>
                  </a:cubicBezTo>
                  <a:cubicBezTo>
                    <a:pt x="-14213" y="484907"/>
                    <a:pt x="10899" y="407554"/>
                    <a:pt x="70540" y="363384"/>
                  </a:cubicBezTo>
                  <a:cubicBezTo>
                    <a:pt x="273900" y="212490"/>
                    <a:pt x="765148" y="-101407"/>
                    <a:pt x="1177250" y="32448"/>
                  </a:cubicBezTo>
                  <a:close/>
                </a:path>
              </a:pathLst>
            </a:custGeom>
            <a:solidFill>
              <a:srgbClr val="FF3654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1">
              <a:extLst>
                <a:ext uri="{FF2B5EF4-FFF2-40B4-BE49-F238E27FC236}">
                  <a16:creationId xmlns:a16="http://schemas.microsoft.com/office/drawing/2014/main" id="{A6F620E5-7230-0646-B72E-4D9D6C6B4E24}"/>
                </a:ext>
              </a:extLst>
            </p:cNvPr>
            <p:cNvSpPr/>
            <p:nvPr/>
          </p:nvSpPr>
          <p:spPr>
            <a:xfrm>
              <a:off x="4209568" y="3091992"/>
              <a:ext cx="1367693" cy="1076218"/>
            </a:xfrm>
            <a:custGeom>
              <a:avLst/>
              <a:gdLst>
                <a:gd name="connsiteX0" fmla="*/ 830977 w 1367693"/>
                <a:gd name="connsiteY0" fmla="*/ 22947 h 1076217"/>
                <a:gd name="connsiteX1" fmla="*/ 1349130 w 1367693"/>
                <a:gd name="connsiteY1" fmla="*/ 753879 h 1076217"/>
                <a:gd name="connsiteX2" fmla="*/ 500488 w 1367693"/>
                <a:gd name="connsiteY2" fmla="*/ 1040646 h 1076217"/>
                <a:gd name="connsiteX3" fmla="*/ 5652 w 1367693"/>
                <a:gd name="connsiteY3" fmla="*/ 392449 h 1076217"/>
                <a:gd name="connsiteX4" fmla="*/ 49822 w 1367693"/>
                <a:gd name="connsiteY4" fmla="*/ 256576 h 1076217"/>
                <a:gd name="connsiteX5" fmla="*/ 830977 w 1367693"/>
                <a:gd name="connsiteY5" fmla="*/ 22947 h 107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7693" h="1076217">
                  <a:moveTo>
                    <a:pt x="830977" y="22947"/>
                  </a:moveTo>
                  <a:cubicBezTo>
                    <a:pt x="1208325" y="145591"/>
                    <a:pt x="1440385" y="472717"/>
                    <a:pt x="1349130" y="753879"/>
                  </a:cubicBezTo>
                  <a:cubicBezTo>
                    <a:pt x="1257876" y="1034816"/>
                    <a:pt x="877837" y="1163290"/>
                    <a:pt x="500488" y="1040646"/>
                  </a:cubicBezTo>
                  <a:cubicBezTo>
                    <a:pt x="209461" y="946028"/>
                    <a:pt x="59239" y="563074"/>
                    <a:pt x="5652" y="392449"/>
                  </a:cubicBezTo>
                  <a:cubicBezTo>
                    <a:pt x="-10043" y="342450"/>
                    <a:pt x="7670" y="287966"/>
                    <a:pt x="49822" y="256576"/>
                  </a:cubicBezTo>
                  <a:cubicBezTo>
                    <a:pt x="193318" y="150076"/>
                    <a:pt x="539949" y="-71670"/>
                    <a:pt x="830977" y="22947"/>
                  </a:cubicBezTo>
                  <a:close/>
                </a:path>
              </a:pathLst>
            </a:custGeom>
            <a:solidFill>
              <a:srgbClr val="EBF2F7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5">
              <a:extLst>
                <a:ext uri="{FF2B5EF4-FFF2-40B4-BE49-F238E27FC236}">
                  <a16:creationId xmlns:a16="http://schemas.microsoft.com/office/drawing/2014/main" id="{C6D5E014-147C-E8F1-BA54-873F8B8EA9E3}"/>
                </a:ext>
              </a:extLst>
            </p:cNvPr>
            <p:cNvSpPr/>
            <p:nvPr/>
          </p:nvSpPr>
          <p:spPr>
            <a:xfrm>
              <a:off x="4479810" y="3821767"/>
              <a:ext cx="1591905" cy="1748854"/>
            </a:xfrm>
            <a:custGeom>
              <a:avLst/>
              <a:gdLst>
                <a:gd name="connsiteX0" fmla="*/ 143252 w 1591905"/>
                <a:gd name="connsiteY0" fmla="*/ 491138 h 1748853"/>
                <a:gd name="connsiteX1" fmla="*/ 1354894 w 1591905"/>
                <a:gd name="connsiteY1" fmla="*/ 112892 h 1748853"/>
                <a:gd name="connsiteX2" fmla="*/ 1369692 w 1591905"/>
                <a:gd name="connsiteY2" fmla="*/ 1381932 h 1748853"/>
                <a:gd name="connsiteX3" fmla="*/ 279573 w 1591905"/>
                <a:gd name="connsiteY3" fmla="*/ 1764886 h 1748853"/>
                <a:gd name="connsiteX4" fmla="*/ 115899 w 1591905"/>
                <a:gd name="connsiteY4" fmla="*/ 1646054 h 1748853"/>
                <a:gd name="connsiteX5" fmla="*/ 143252 w 1591905"/>
                <a:gd name="connsiteY5" fmla="*/ 491138 h 174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1905" h="1748853">
                  <a:moveTo>
                    <a:pt x="143252" y="491138"/>
                  </a:moveTo>
                  <a:cubicBezTo>
                    <a:pt x="473741" y="36212"/>
                    <a:pt x="1016110" y="-133068"/>
                    <a:pt x="1354894" y="112892"/>
                  </a:cubicBezTo>
                  <a:cubicBezTo>
                    <a:pt x="1693454" y="358853"/>
                    <a:pt x="1700181" y="927230"/>
                    <a:pt x="1369692" y="1381932"/>
                  </a:cubicBezTo>
                  <a:cubicBezTo>
                    <a:pt x="1114987" y="1732600"/>
                    <a:pt x="532933" y="1767353"/>
                    <a:pt x="279573" y="1764886"/>
                  </a:cubicBezTo>
                  <a:cubicBezTo>
                    <a:pt x="205359" y="1764214"/>
                    <a:pt x="139665" y="1716456"/>
                    <a:pt x="115899" y="1646054"/>
                  </a:cubicBezTo>
                  <a:cubicBezTo>
                    <a:pt x="35182" y="1406147"/>
                    <a:pt x="-111677" y="841805"/>
                    <a:pt x="143252" y="491138"/>
                  </a:cubicBezTo>
                  <a:close/>
                </a:path>
              </a:pathLst>
            </a:custGeom>
            <a:solidFill>
              <a:srgbClr val="009AB4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6">
              <a:extLst>
                <a:ext uri="{FF2B5EF4-FFF2-40B4-BE49-F238E27FC236}">
                  <a16:creationId xmlns:a16="http://schemas.microsoft.com/office/drawing/2014/main" id="{FF44AF7D-D786-2CF3-113D-1BFCF0AE177C}"/>
                </a:ext>
              </a:extLst>
            </p:cNvPr>
            <p:cNvSpPr/>
            <p:nvPr/>
          </p:nvSpPr>
          <p:spPr>
            <a:xfrm>
              <a:off x="4705406" y="4093211"/>
              <a:ext cx="1121060" cy="1233166"/>
            </a:xfrm>
            <a:custGeom>
              <a:avLst/>
              <a:gdLst>
                <a:gd name="connsiteX0" fmla="*/ 101062 w 1121060"/>
                <a:gd name="connsiteY0" fmla="*/ 346597 h 1233166"/>
                <a:gd name="connsiteX1" fmla="*/ 956207 w 1121060"/>
                <a:gd name="connsiteY1" fmla="*/ 79785 h 1233166"/>
                <a:gd name="connsiteX2" fmla="*/ 966520 w 1121060"/>
                <a:gd name="connsiteY2" fmla="*/ 975512 h 1233166"/>
                <a:gd name="connsiteX3" fmla="*/ 197025 w 1121060"/>
                <a:gd name="connsiteY3" fmla="*/ 1245687 h 1233166"/>
                <a:gd name="connsiteX4" fmla="*/ 81555 w 1121060"/>
                <a:gd name="connsiteY4" fmla="*/ 1161832 h 1233166"/>
                <a:gd name="connsiteX5" fmla="*/ 101062 w 1121060"/>
                <a:gd name="connsiteY5" fmla="*/ 346597 h 123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1060" h="1233166">
                  <a:moveTo>
                    <a:pt x="101062" y="346597"/>
                  </a:moveTo>
                  <a:cubicBezTo>
                    <a:pt x="334242" y="25525"/>
                    <a:pt x="717196" y="-93980"/>
                    <a:pt x="956207" y="79785"/>
                  </a:cubicBezTo>
                  <a:cubicBezTo>
                    <a:pt x="1195216" y="253549"/>
                    <a:pt x="1199925" y="654440"/>
                    <a:pt x="966520" y="975512"/>
                  </a:cubicBezTo>
                  <a:cubicBezTo>
                    <a:pt x="786702" y="1223042"/>
                    <a:pt x="375946" y="1247481"/>
                    <a:pt x="197025" y="1245687"/>
                  </a:cubicBezTo>
                  <a:cubicBezTo>
                    <a:pt x="144559" y="1245239"/>
                    <a:pt x="98147" y="1211383"/>
                    <a:pt x="81555" y="1161832"/>
                  </a:cubicBezTo>
                  <a:cubicBezTo>
                    <a:pt x="24830" y="992328"/>
                    <a:pt x="-78756" y="594127"/>
                    <a:pt x="101062" y="346597"/>
                  </a:cubicBezTo>
                  <a:close/>
                </a:path>
              </a:pathLst>
            </a:custGeom>
            <a:solidFill>
              <a:srgbClr val="EBF2F7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7">
              <a:extLst>
                <a:ext uri="{FF2B5EF4-FFF2-40B4-BE49-F238E27FC236}">
                  <a16:creationId xmlns:a16="http://schemas.microsoft.com/office/drawing/2014/main" id="{F98F0D69-3F1B-3DCD-2BF9-2FACA92A60F7}"/>
                </a:ext>
              </a:extLst>
            </p:cNvPr>
            <p:cNvSpPr/>
            <p:nvPr/>
          </p:nvSpPr>
          <p:spPr>
            <a:xfrm>
              <a:off x="5573125" y="3825354"/>
              <a:ext cx="1591905" cy="1748854"/>
            </a:xfrm>
            <a:custGeom>
              <a:avLst/>
              <a:gdLst>
                <a:gd name="connsiteX0" fmla="*/ 243642 w 1591905"/>
                <a:gd name="connsiteY0" fmla="*/ 1381932 h 1748853"/>
                <a:gd name="connsiteX1" fmla="*/ 258440 w 1591905"/>
                <a:gd name="connsiteY1" fmla="*/ 112892 h 1748853"/>
                <a:gd name="connsiteX2" fmla="*/ 1470081 w 1591905"/>
                <a:gd name="connsiteY2" fmla="*/ 491138 h 1748853"/>
                <a:gd name="connsiteX3" fmla="*/ 1497435 w 1591905"/>
                <a:gd name="connsiteY3" fmla="*/ 1646054 h 1748853"/>
                <a:gd name="connsiteX4" fmla="*/ 1333761 w 1591905"/>
                <a:gd name="connsiteY4" fmla="*/ 1764886 h 1748853"/>
                <a:gd name="connsiteX5" fmla="*/ 243642 w 1591905"/>
                <a:gd name="connsiteY5" fmla="*/ 1381932 h 174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1905" h="1748853">
                  <a:moveTo>
                    <a:pt x="243642" y="1381932"/>
                  </a:moveTo>
                  <a:cubicBezTo>
                    <a:pt x="-86847" y="927006"/>
                    <a:pt x="-80344" y="358853"/>
                    <a:pt x="258440" y="112892"/>
                  </a:cubicBezTo>
                  <a:cubicBezTo>
                    <a:pt x="597000" y="-133069"/>
                    <a:pt x="1139593" y="36212"/>
                    <a:pt x="1470081" y="491138"/>
                  </a:cubicBezTo>
                  <a:cubicBezTo>
                    <a:pt x="1724786" y="841805"/>
                    <a:pt x="1578152" y="1405923"/>
                    <a:pt x="1497435" y="1646054"/>
                  </a:cubicBezTo>
                  <a:cubicBezTo>
                    <a:pt x="1473893" y="1716456"/>
                    <a:pt x="1407975" y="1764213"/>
                    <a:pt x="1333761" y="1764886"/>
                  </a:cubicBezTo>
                  <a:cubicBezTo>
                    <a:pt x="1080401" y="1767352"/>
                    <a:pt x="498347" y="1732600"/>
                    <a:pt x="243642" y="1381932"/>
                  </a:cubicBezTo>
                  <a:close/>
                </a:path>
              </a:pathLst>
            </a:custGeom>
            <a:solidFill>
              <a:srgbClr val="24B6AB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8">
              <a:extLst>
                <a:ext uri="{FF2B5EF4-FFF2-40B4-BE49-F238E27FC236}">
                  <a16:creationId xmlns:a16="http://schemas.microsoft.com/office/drawing/2014/main" id="{63C45891-C22D-7F82-A763-231A4216BEE9}"/>
                </a:ext>
              </a:extLst>
            </p:cNvPr>
            <p:cNvSpPr/>
            <p:nvPr/>
          </p:nvSpPr>
          <p:spPr>
            <a:xfrm>
              <a:off x="5822160" y="4096575"/>
              <a:ext cx="1121060" cy="1233166"/>
            </a:xfrm>
            <a:custGeom>
              <a:avLst/>
              <a:gdLst>
                <a:gd name="connsiteX0" fmla="*/ 171958 w 1121060"/>
                <a:gd name="connsiteY0" fmla="*/ 975512 h 1233166"/>
                <a:gd name="connsiteX1" fmla="*/ 182272 w 1121060"/>
                <a:gd name="connsiteY1" fmla="*/ 79785 h 1233166"/>
                <a:gd name="connsiteX2" fmla="*/ 1037416 w 1121060"/>
                <a:gd name="connsiteY2" fmla="*/ 346597 h 1233166"/>
                <a:gd name="connsiteX3" fmla="*/ 1056699 w 1121060"/>
                <a:gd name="connsiteY3" fmla="*/ 1161832 h 1233166"/>
                <a:gd name="connsiteX4" fmla="*/ 941229 w 1121060"/>
                <a:gd name="connsiteY4" fmla="*/ 1245687 h 1233166"/>
                <a:gd name="connsiteX5" fmla="*/ 171958 w 1121060"/>
                <a:gd name="connsiteY5" fmla="*/ 975512 h 123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1060" h="1233166">
                  <a:moveTo>
                    <a:pt x="171958" y="975512"/>
                  </a:moveTo>
                  <a:cubicBezTo>
                    <a:pt x="-61222" y="654440"/>
                    <a:pt x="-56738" y="253325"/>
                    <a:pt x="182272" y="79785"/>
                  </a:cubicBezTo>
                  <a:cubicBezTo>
                    <a:pt x="421282" y="-93980"/>
                    <a:pt x="804236" y="25525"/>
                    <a:pt x="1037416" y="346597"/>
                  </a:cubicBezTo>
                  <a:cubicBezTo>
                    <a:pt x="1217234" y="594127"/>
                    <a:pt x="1113649" y="992327"/>
                    <a:pt x="1056699" y="1161832"/>
                  </a:cubicBezTo>
                  <a:cubicBezTo>
                    <a:pt x="1040107" y="1211607"/>
                    <a:pt x="993695" y="1245239"/>
                    <a:pt x="941229" y="1245687"/>
                  </a:cubicBezTo>
                  <a:cubicBezTo>
                    <a:pt x="762532" y="1247481"/>
                    <a:pt x="351776" y="1223042"/>
                    <a:pt x="171958" y="975512"/>
                  </a:cubicBezTo>
                  <a:close/>
                </a:path>
              </a:pathLst>
            </a:custGeom>
            <a:solidFill>
              <a:srgbClr val="EBF2F7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9">
              <a:extLst>
                <a:ext uri="{FF2B5EF4-FFF2-40B4-BE49-F238E27FC236}">
                  <a16:creationId xmlns:a16="http://schemas.microsoft.com/office/drawing/2014/main" id="{3B9FA2E7-11B4-C0B7-DF3A-92AD0403D573}"/>
                </a:ext>
              </a:extLst>
            </p:cNvPr>
            <p:cNvSpPr/>
            <p:nvPr/>
          </p:nvSpPr>
          <p:spPr>
            <a:xfrm>
              <a:off x="5805425" y="2874199"/>
              <a:ext cx="1928223" cy="1524642"/>
            </a:xfrm>
            <a:custGeom>
              <a:avLst/>
              <a:gdLst>
                <a:gd name="connsiteX0" fmla="*/ 1230607 w 1928223"/>
                <a:gd name="connsiteY0" fmla="*/ 1474131 h 1524641"/>
                <a:gd name="connsiteX1" fmla="*/ 28158 w 1928223"/>
                <a:gd name="connsiteY1" fmla="*/ 1067859 h 1524641"/>
                <a:gd name="connsiteX2" fmla="*/ 762228 w 1928223"/>
                <a:gd name="connsiteY2" fmla="*/ 32448 h 1524641"/>
                <a:gd name="connsiteX3" fmla="*/ 1869163 w 1928223"/>
                <a:gd name="connsiteY3" fmla="*/ 363385 h 1524641"/>
                <a:gd name="connsiteX4" fmla="*/ 1931718 w 1928223"/>
                <a:gd name="connsiteY4" fmla="*/ 555758 h 1524641"/>
                <a:gd name="connsiteX5" fmla="*/ 1230607 w 1928223"/>
                <a:gd name="connsiteY5" fmla="*/ 1474131 h 152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8223" h="1524641">
                  <a:moveTo>
                    <a:pt x="1230607" y="1474131"/>
                  </a:moveTo>
                  <a:cubicBezTo>
                    <a:pt x="695861" y="1647895"/>
                    <a:pt x="157528" y="1466059"/>
                    <a:pt x="28158" y="1067859"/>
                  </a:cubicBezTo>
                  <a:cubicBezTo>
                    <a:pt x="-101212" y="669658"/>
                    <a:pt x="227482" y="206212"/>
                    <a:pt x="762228" y="32448"/>
                  </a:cubicBezTo>
                  <a:cubicBezTo>
                    <a:pt x="1174554" y="-101407"/>
                    <a:pt x="1665803" y="212490"/>
                    <a:pt x="1869163" y="363385"/>
                  </a:cubicBezTo>
                  <a:cubicBezTo>
                    <a:pt x="1928803" y="407554"/>
                    <a:pt x="1953915" y="484907"/>
                    <a:pt x="1931718" y="555758"/>
                  </a:cubicBezTo>
                  <a:cubicBezTo>
                    <a:pt x="1855710" y="797235"/>
                    <a:pt x="1642933" y="1340052"/>
                    <a:pt x="1230607" y="1474131"/>
                  </a:cubicBezTo>
                  <a:close/>
                </a:path>
              </a:pathLst>
            </a:custGeom>
            <a:solidFill>
              <a:srgbClr val="FFA300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">
              <a:extLst>
                <a:ext uri="{FF2B5EF4-FFF2-40B4-BE49-F238E27FC236}">
                  <a16:creationId xmlns:a16="http://schemas.microsoft.com/office/drawing/2014/main" id="{426D1045-2998-6EA4-2910-FFA7213F520B}"/>
                </a:ext>
              </a:extLst>
            </p:cNvPr>
            <p:cNvSpPr/>
            <p:nvPr/>
          </p:nvSpPr>
          <p:spPr>
            <a:xfrm>
              <a:off x="6093762" y="3097149"/>
              <a:ext cx="1367693" cy="1076218"/>
            </a:xfrm>
            <a:custGeom>
              <a:avLst/>
              <a:gdLst>
                <a:gd name="connsiteX0" fmla="*/ 868504 w 1367693"/>
                <a:gd name="connsiteY0" fmla="*/ 1040646 h 1076217"/>
                <a:gd name="connsiteX1" fmla="*/ 19862 w 1367693"/>
                <a:gd name="connsiteY1" fmla="*/ 753879 h 1076217"/>
                <a:gd name="connsiteX2" fmla="*/ 538016 w 1367693"/>
                <a:gd name="connsiteY2" fmla="*/ 22947 h 1076217"/>
                <a:gd name="connsiteX3" fmla="*/ 1319394 w 1367693"/>
                <a:gd name="connsiteY3" fmla="*/ 256576 h 1076217"/>
                <a:gd name="connsiteX4" fmla="*/ 1363564 w 1367693"/>
                <a:gd name="connsiteY4" fmla="*/ 392449 h 1076217"/>
                <a:gd name="connsiteX5" fmla="*/ 868504 w 1367693"/>
                <a:gd name="connsiteY5" fmla="*/ 1040646 h 107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7693" h="1076217">
                  <a:moveTo>
                    <a:pt x="868504" y="1040646"/>
                  </a:moveTo>
                  <a:cubicBezTo>
                    <a:pt x="491155" y="1163290"/>
                    <a:pt x="111116" y="1034816"/>
                    <a:pt x="19862" y="753879"/>
                  </a:cubicBezTo>
                  <a:cubicBezTo>
                    <a:pt x="-71393" y="472941"/>
                    <a:pt x="160443" y="145591"/>
                    <a:pt x="538016" y="22947"/>
                  </a:cubicBezTo>
                  <a:cubicBezTo>
                    <a:pt x="829043" y="-71670"/>
                    <a:pt x="1175675" y="150076"/>
                    <a:pt x="1319394" y="256576"/>
                  </a:cubicBezTo>
                  <a:cubicBezTo>
                    <a:pt x="1361546" y="287742"/>
                    <a:pt x="1379259" y="342450"/>
                    <a:pt x="1363564" y="392449"/>
                  </a:cubicBezTo>
                  <a:cubicBezTo>
                    <a:pt x="1309753" y="563074"/>
                    <a:pt x="1159531" y="946028"/>
                    <a:pt x="868504" y="1040646"/>
                  </a:cubicBezTo>
                  <a:close/>
                </a:path>
              </a:pathLst>
            </a:custGeom>
            <a:solidFill>
              <a:srgbClr val="EBF2F7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23">
              <a:extLst>
                <a:ext uri="{FF2B5EF4-FFF2-40B4-BE49-F238E27FC236}">
                  <a16:creationId xmlns:a16="http://schemas.microsoft.com/office/drawing/2014/main" id="{3AB8F2A9-FAF7-E765-3DBC-DFCAECFC6798}"/>
                </a:ext>
              </a:extLst>
            </p:cNvPr>
            <p:cNvSpPr/>
            <p:nvPr/>
          </p:nvSpPr>
          <p:spPr>
            <a:xfrm>
              <a:off x="5080230" y="1940293"/>
              <a:ext cx="1502220" cy="1995487"/>
            </a:xfrm>
            <a:custGeom>
              <a:avLst/>
              <a:gdLst>
                <a:gd name="connsiteX0" fmla="*/ 1515673 w 1502220"/>
                <a:gd name="connsiteY0" fmla="*/ 982721 h 1995486"/>
                <a:gd name="connsiteX1" fmla="*/ 757837 w 1502220"/>
                <a:gd name="connsiteY1" fmla="*/ 2000868 h 1995486"/>
                <a:gd name="connsiteX2" fmla="*/ 0 w 1502220"/>
                <a:gd name="connsiteY2" fmla="*/ 982721 h 1995486"/>
                <a:gd name="connsiteX3" fmla="*/ 656717 w 1502220"/>
                <a:gd name="connsiteY3" fmla="*/ 32287 h 1995486"/>
                <a:gd name="connsiteX4" fmla="*/ 858956 w 1502220"/>
                <a:gd name="connsiteY4" fmla="*/ 32287 h 1995486"/>
                <a:gd name="connsiteX5" fmla="*/ 1515673 w 1502220"/>
                <a:gd name="connsiteY5" fmla="*/ 982721 h 199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220" h="1995486">
                  <a:moveTo>
                    <a:pt x="1515673" y="982721"/>
                  </a:moveTo>
                  <a:cubicBezTo>
                    <a:pt x="1515673" y="1545045"/>
                    <a:pt x="1176440" y="2000868"/>
                    <a:pt x="757837" y="2000868"/>
                  </a:cubicBezTo>
                  <a:cubicBezTo>
                    <a:pt x="339233" y="2000868"/>
                    <a:pt x="0" y="1545045"/>
                    <a:pt x="0" y="982721"/>
                  </a:cubicBezTo>
                  <a:cubicBezTo>
                    <a:pt x="0" y="549319"/>
                    <a:pt x="450442" y="179145"/>
                    <a:pt x="656717" y="32287"/>
                  </a:cubicBezTo>
                  <a:cubicBezTo>
                    <a:pt x="717254" y="-10762"/>
                    <a:pt x="798419" y="-10762"/>
                    <a:pt x="858956" y="32287"/>
                  </a:cubicBezTo>
                  <a:cubicBezTo>
                    <a:pt x="1065231" y="179145"/>
                    <a:pt x="1515673" y="549319"/>
                    <a:pt x="1515673" y="982721"/>
                  </a:cubicBezTo>
                  <a:close/>
                </a:path>
              </a:pathLst>
            </a:custGeom>
            <a:solidFill>
              <a:srgbClr val="00C3E6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4">
              <a:extLst>
                <a:ext uri="{FF2B5EF4-FFF2-40B4-BE49-F238E27FC236}">
                  <a16:creationId xmlns:a16="http://schemas.microsoft.com/office/drawing/2014/main" id="{A80B91E9-54AF-E7EB-96BA-88AE2FF7D24D}"/>
                </a:ext>
              </a:extLst>
            </p:cNvPr>
            <p:cNvSpPr/>
            <p:nvPr/>
          </p:nvSpPr>
          <p:spPr>
            <a:xfrm>
              <a:off x="5080006" y="2894091"/>
              <a:ext cx="784742" cy="1031375"/>
            </a:xfrm>
            <a:custGeom>
              <a:avLst/>
              <a:gdLst>
                <a:gd name="connsiteX0" fmla="*/ 758509 w 784742"/>
                <a:gd name="connsiteY0" fmla="*/ 1042586 h 1031375"/>
                <a:gd name="connsiteX1" fmla="*/ 756940 w 784742"/>
                <a:gd name="connsiteY1" fmla="*/ 1047070 h 1031375"/>
                <a:gd name="connsiteX2" fmla="*/ 0 w 784742"/>
                <a:gd name="connsiteY2" fmla="*/ 28923 h 1031375"/>
                <a:gd name="connsiteX3" fmla="*/ 673 w 784742"/>
                <a:gd name="connsiteY3" fmla="*/ 0 h 1031375"/>
                <a:gd name="connsiteX4" fmla="*/ 24439 w 784742"/>
                <a:gd name="connsiteY4" fmla="*/ 7175 h 1031375"/>
                <a:gd name="connsiteX5" fmla="*/ 758509 w 784742"/>
                <a:gd name="connsiteY5" fmla="*/ 1042586 h 103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4742" h="1031375">
                  <a:moveTo>
                    <a:pt x="758509" y="1042586"/>
                  </a:moveTo>
                  <a:cubicBezTo>
                    <a:pt x="758061" y="1044155"/>
                    <a:pt x="757612" y="1045725"/>
                    <a:pt x="756940" y="1047070"/>
                  </a:cubicBezTo>
                  <a:cubicBezTo>
                    <a:pt x="338784" y="1046397"/>
                    <a:pt x="0" y="590799"/>
                    <a:pt x="0" y="28923"/>
                  </a:cubicBezTo>
                  <a:cubicBezTo>
                    <a:pt x="0" y="19282"/>
                    <a:pt x="224" y="9641"/>
                    <a:pt x="673" y="0"/>
                  </a:cubicBezTo>
                  <a:cubicBezTo>
                    <a:pt x="8520" y="2242"/>
                    <a:pt x="16592" y="4708"/>
                    <a:pt x="24439" y="7175"/>
                  </a:cubicBezTo>
                  <a:cubicBezTo>
                    <a:pt x="559185" y="180939"/>
                    <a:pt x="888104" y="644610"/>
                    <a:pt x="758509" y="1042586"/>
                  </a:cubicBezTo>
                  <a:close/>
                </a:path>
              </a:pathLst>
            </a:custGeom>
            <a:solidFill>
              <a:srgbClr val="F22C35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25">
              <a:extLst>
                <a:ext uri="{FF2B5EF4-FFF2-40B4-BE49-F238E27FC236}">
                  <a16:creationId xmlns:a16="http://schemas.microsoft.com/office/drawing/2014/main" id="{6226E733-0F9D-3641-2EB6-3D52D587F8FE}"/>
                </a:ext>
              </a:extLst>
            </p:cNvPr>
            <p:cNvSpPr/>
            <p:nvPr/>
          </p:nvSpPr>
          <p:spPr>
            <a:xfrm>
              <a:off x="5086973" y="3135119"/>
              <a:ext cx="470845" cy="717478"/>
            </a:xfrm>
            <a:custGeom>
              <a:avLst/>
              <a:gdLst>
                <a:gd name="connsiteX0" fmla="*/ 462101 w 470845"/>
                <a:gd name="connsiteY0" fmla="*/ 710752 h 717478"/>
                <a:gd name="connsiteX1" fmla="*/ 454926 w 470845"/>
                <a:gd name="connsiteY1" fmla="*/ 730707 h 717478"/>
                <a:gd name="connsiteX2" fmla="*/ 0 w 470845"/>
                <a:gd name="connsiteY2" fmla="*/ 0 h 717478"/>
                <a:gd name="connsiteX3" fmla="*/ 462101 w 470845"/>
                <a:gd name="connsiteY3" fmla="*/ 710752 h 71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845" h="717478">
                  <a:moveTo>
                    <a:pt x="462101" y="710752"/>
                  </a:moveTo>
                  <a:cubicBezTo>
                    <a:pt x="459859" y="717478"/>
                    <a:pt x="457617" y="724205"/>
                    <a:pt x="454926" y="730707"/>
                  </a:cubicBezTo>
                  <a:cubicBezTo>
                    <a:pt x="225557" y="604924"/>
                    <a:pt x="52466" y="332282"/>
                    <a:pt x="0" y="0"/>
                  </a:cubicBezTo>
                  <a:cubicBezTo>
                    <a:pt x="343941" y="135424"/>
                    <a:pt x="548871" y="443716"/>
                    <a:pt x="462101" y="710752"/>
                  </a:cubicBezTo>
                  <a:close/>
                </a:path>
              </a:pathLst>
            </a:custGeom>
            <a:solidFill>
              <a:srgbClr val="EBF2F7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6">
              <a:extLst>
                <a:ext uri="{FF2B5EF4-FFF2-40B4-BE49-F238E27FC236}">
                  <a16:creationId xmlns:a16="http://schemas.microsoft.com/office/drawing/2014/main" id="{DA3F328A-E522-E72C-9789-30A5C6AAC4A0}"/>
                </a:ext>
              </a:extLst>
            </p:cNvPr>
            <p:cNvSpPr/>
            <p:nvPr/>
          </p:nvSpPr>
          <p:spPr>
            <a:xfrm>
              <a:off x="5303097" y="2234459"/>
              <a:ext cx="1053796" cy="1390114"/>
            </a:xfrm>
            <a:custGeom>
              <a:avLst/>
              <a:gdLst>
                <a:gd name="connsiteX0" fmla="*/ 1069940 w 1053796"/>
                <a:gd name="connsiteY0" fmla="*/ 693712 h 1390114"/>
                <a:gd name="connsiteX1" fmla="*/ 534970 w 1053796"/>
                <a:gd name="connsiteY1" fmla="*/ 1412311 h 1390114"/>
                <a:gd name="connsiteX2" fmla="*/ 0 w 1053796"/>
                <a:gd name="connsiteY2" fmla="*/ 693712 h 1390114"/>
                <a:gd name="connsiteX3" fmla="*/ 463671 w 1053796"/>
                <a:gd name="connsiteY3" fmla="*/ 22870 h 1390114"/>
                <a:gd name="connsiteX4" fmla="*/ 606493 w 1053796"/>
                <a:gd name="connsiteY4" fmla="*/ 22870 h 1390114"/>
                <a:gd name="connsiteX5" fmla="*/ 1069940 w 1053796"/>
                <a:gd name="connsiteY5" fmla="*/ 693712 h 139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3796" h="1390114">
                  <a:moveTo>
                    <a:pt x="1069940" y="693712"/>
                  </a:moveTo>
                  <a:cubicBezTo>
                    <a:pt x="1069940" y="1090567"/>
                    <a:pt x="830481" y="1412311"/>
                    <a:pt x="534970" y="1412311"/>
                  </a:cubicBezTo>
                  <a:cubicBezTo>
                    <a:pt x="239459" y="1412311"/>
                    <a:pt x="0" y="1090791"/>
                    <a:pt x="0" y="693712"/>
                  </a:cubicBezTo>
                  <a:cubicBezTo>
                    <a:pt x="0" y="387663"/>
                    <a:pt x="317933" y="126456"/>
                    <a:pt x="463671" y="22870"/>
                  </a:cubicBezTo>
                  <a:cubicBezTo>
                    <a:pt x="506271" y="-7623"/>
                    <a:pt x="563669" y="-7623"/>
                    <a:pt x="606493" y="22870"/>
                  </a:cubicBezTo>
                  <a:cubicBezTo>
                    <a:pt x="752007" y="126680"/>
                    <a:pt x="1069940" y="387887"/>
                    <a:pt x="1069940" y="693712"/>
                  </a:cubicBezTo>
                  <a:close/>
                </a:path>
              </a:pathLst>
            </a:custGeom>
            <a:solidFill>
              <a:srgbClr val="EBF2F7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38">
              <a:extLst>
                <a:ext uri="{FF2B5EF4-FFF2-40B4-BE49-F238E27FC236}">
                  <a16:creationId xmlns:a16="http://schemas.microsoft.com/office/drawing/2014/main" id="{915F8CEC-346F-F42D-BA28-CB01DEEA0FEE}"/>
                </a:ext>
              </a:extLst>
            </p:cNvPr>
            <p:cNvSpPr/>
            <p:nvPr/>
          </p:nvSpPr>
          <p:spPr>
            <a:xfrm>
              <a:off x="5834255" y="3013372"/>
              <a:ext cx="22421" cy="852006"/>
            </a:xfrm>
            <a:custGeom>
              <a:avLst/>
              <a:gdLst>
                <a:gd name="connsiteX0" fmla="*/ 0 w 0"/>
                <a:gd name="connsiteY0" fmla="*/ 0 h 852005"/>
                <a:gd name="connsiteX1" fmla="*/ 0 w 0"/>
                <a:gd name="connsiteY1" fmla="*/ 863889 h 85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852005">
                  <a:moveTo>
                    <a:pt x="0" y="0"/>
                  </a:moveTo>
                  <a:lnTo>
                    <a:pt x="0" y="863889"/>
                  </a:lnTo>
                </a:path>
              </a:pathLst>
            </a:custGeom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Freeform: Shape 39">
            <a:extLst>
              <a:ext uri="{FF2B5EF4-FFF2-40B4-BE49-F238E27FC236}">
                <a16:creationId xmlns:a16="http://schemas.microsoft.com/office/drawing/2014/main" id="{6B97647A-62F6-56B0-99AB-D7FCE0004131}"/>
              </a:ext>
            </a:extLst>
          </p:cNvPr>
          <p:cNvSpPr/>
          <p:nvPr/>
        </p:nvSpPr>
        <p:spPr>
          <a:xfrm>
            <a:off x="5053998" y="3100366"/>
            <a:ext cx="1547063" cy="1547063"/>
          </a:xfrm>
          <a:custGeom>
            <a:avLst/>
            <a:gdLst>
              <a:gd name="connsiteX0" fmla="*/ 1556480 w 1547062"/>
              <a:gd name="connsiteY0" fmla="*/ 778240 h 1547062"/>
              <a:gd name="connsiteX1" fmla="*/ 778240 w 1547062"/>
              <a:gd name="connsiteY1" fmla="*/ 1556480 h 1547062"/>
              <a:gd name="connsiteX2" fmla="*/ 0 w 1547062"/>
              <a:gd name="connsiteY2" fmla="*/ 778240 h 1547062"/>
              <a:gd name="connsiteX3" fmla="*/ 778240 w 1547062"/>
              <a:gd name="connsiteY3" fmla="*/ 0 h 1547062"/>
              <a:gd name="connsiteX4" fmla="*/ 1556480 w 1547062"/>
              <a:gd name="connsiteY4" fmla="*/ 778240 h 154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062" h="1547062">
                <a:moveTo>
                  <a:pt x="1556480" y="778240"/>
                </a:moveTo>
                <a:cubicBezTo>
                  <a:pt x="1556480" y="1208050"/>
                  <a:pt x="1208050" y="1556480"/>
                  <a:pt x="778240" y="1556480"/>
                </a:cubicBezTo>
                <a:cubicBezTo>
                  <a:pt x="348430" y="1556480"/>
                  <a:pt x="0" y="1208050"/>
                  <a:pt x="0" y="778240"/>
                </a:cubicBezTo>
                <a:cubicBezTo>
                  <a:pt x="0" y="348430"/>
                  <a:pt x="348430" y="0"/>
                  <a:pt x="778240" y="0"/>
                </a:cubicBezTo>
                <a:cubicBezTo>
                  <a:pt x="1208050" y="0"/>
                  <a:pt x="1556480" y="348430"/>
                  <a:pt x="1556480" y="778240"/>
                </a:cubicBezTo>
                <a:close/>
              </a:path>
            </a:pathLst>
          </a:custGeom>
          <a:solidFill>
            <a:srgbClr val="FFFFFF"/>
          </a:solidFill>
          <a:ln w="22412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7E390A3-67C3-AFCA-6E50-F962289DA1D5}"/>
              </a:ext>
            </a:extLst>
          </p:cNvPr>
          <p:cNvGrpSpPr/>
          <p:nvPr/>
        </p:nvGrpSpPr>
        <p:grpSpPr>
          <a:xfrm>
            <a:off x="5125118" y="3171413"/>
            <a:ext cx="1398813" cy="1408304"/>
            <a:chOff x="5125118" y="3171413"/>
            <a:chExt cx="1398813" cy="1408304"/>
          </a:xfrm>
        </p:grpSpPr>
        <p:sp>
          <p:nvSpPr>
            <p:cNvPr id="70" name="Freeform: Shape 40">
              <a:extLst>
                <a:ext uri="{FF2B5EF4-FFF2-40B4-BE49-F238E27FC236}">
                  <a16:creationId xmlns:a16="http://schemas.microsoft.com/office/drawing/2014/main" id="{B4EBD07A-AFA9-5B72-5D95-2BD8CB315F89}"/>
                </a:ext>
              </a:extLst>
            </p:cNvPr>
            <p:cNvSpPr/>
            <p:nvPr/>
          </p:nvSpPr>
          <p:spPr>
            <a:xfrm>
              <a:off x="5158929" y="4064029"/>
              <a:ext cx="672636" cy="515688"/>
            </a:xfrm>
            <a:custGeom>
              <a:avLst/>
              <a:gdLst>
                <a:gd name="connsiteX0" fmla="*/ 183181 w 672636"/>
                <a:gd name="connsiteY0" fmla="*/ 170849 h 515687"/>
                <a:gd name="connsiteX1" fmla="*/ 96411 w 672636"/>
                <a:gd name="connsiteY1" fmla="*/ 0 h 515687"/>
                <a:gd name="connsiteX2" fmla="*/ 0 w 672636"/>
                <a:gd name="connsiteY2" fmla="*/ 31390 h 515687"/>
                <a:gd name="connsiteX3" fmla="*/ 101120 w 672636"/>
                <a:gd name="connsiteY3" fmla="*/ 230714 h 515687"/>
                <a:gd name="connsiteX4" fmla="*/ 674206 w 672636"/>
                <a:gd name="connsiteY4" fmla="*/ 522190 h 515687"/>
                <a:gd name="connsiteX5" fmla="*/ 674206 w 672636"/>
                <a:gd name="connsiteY5" fmla="*/ 420846 h 515687"/>
                <a:gd name="connsiteX6" fmla="*/ 183181 w 672636"/>
                <a:gd name="connsiteY6" fmla="*/ 170849 h 51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636" h="515687">
                  <a:moveTo>
                    <a:pt x="183181" y="170849"/>
                  </a:moveTo>
                  <a:cubicBezTo>
                    <a:pt x="144393" y="117263"/>
                    <a:pt x="115693" y="59640"/>
                    <a:pt x="96411" y="0"/>
                  </a:cubicBezTo>
                  <a:lnTo>
                    <a:pt x="0" y="31390"/>
                  </a:lnTo>
                  <a:cubicBezTo>
                    <a:pt x="22421" y="100895"/>
                    <a:pt x="55829" y="168383"/>
                    <a:pt x="101120" y="230714"/>
                  </a:cubicBezTo>
                  <a:cubicBezTo>
                    <a:pt x="239459" y="421294"/>
                    <a:pt x="455375" y="522190"/>
                    <a:pt x="674206" y="522190"/>
                  </a:cubicBezTo>
                  <a:lnTo>
                    <a:pt x="674206" y="420846"/>
                  </a:lnTo>
                  <a:cubicBezTo>
                    <a:pt x="486764" y="420398"/>
                    <a:pt x="301789" y="334076"/>
                    <a:pt x="183181" y="170849"/>
                  </a:cubicBezTo>
                  <a:close/>
                </a:path>
              </a:pathLst>
            </a:custGeom>
            <a:solidFill>
              <a:srgbClr val="009AB4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1">
              <a:extLst>
                <a:ext uri="{FF2B5EF4-FFF2-40B4-BE49-F238E27FC236}">
                  <a16:creationId xmlns:a16="http://schemas.microsoft.com/office/drawing/2014/main" id="{3C835A61-DAB5-6A00-6118-FCEB658F548F}"/>
                </a:ext>
              </a:extLst>
            </p:cNvPr>
            <p:cNvSpPr/>
            <p:nvPr/>
          </p:nvSpPr>
          <p:spPr>
            <a:xfrm>
              <a:off x="6187613" y="3305968"/>
              <a:ext cx="336318" cy="784742"/>
            </a:xfrm>
            <a:custGeom>
              <a:avLst/>
              <a:gdLst>
                <a:gd name="connsiteX0" fmla="*/ 216813 w 336318"/>
                <a:gd name="connsiteY0" fmla="*/ 156948 h 784742"/>
                <a:gd name="connsiteX1" fmla="*/ 59640 w 336318"/>
                <a:gd name="connsiteY1" fmla="*/ 0 h 784742"/>
                <a:gd name="connsiteX2" fmla="*/ 0 w 336318"/>
                <a:gd name="connsiteY2" fmla="*/ 82062 h 784742"/>
                <a:gd name="connsiteX3" fmla="*/ 134751 w 336318"/>
                <a:gd name="connsiteY3" fmla="*/ 216589 h 784742"/>
                <a:gd name="connsiteX4" fmla="*/ 221521 w 336318"/>
                <a:gd name="connsiteY4" fmla="*/ 757388 h 784742"/>
                <a:gd name="connsiteX5" fmla="*/ 317933 w 336318"/>
                <a:gd name="connsiteY5" fmla="*/ 788778 h 784742"/>
                <a:gd name="connsiteX6" fmla="*/ 216813 w 336318"/>
                <a:gd name="connsiteY6" fmla="*/ 156948 h 78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318" h="784742">
                  <a:moveTo>
                    <a:pt x="216813" y="156948"/>
                  </a:moveTo>
                  <a:cubicBezTo>
                    <a:pt x="171746" y="95066"/>
                    <a:pt x="118384" y="42600"/>
                    <a:pt x="59640" y="0"/>
                  </a:cubicBezTo>
                  <a:lnTo>
                    <a:pt x="0" y="82062"/>
                  </a:lnTo>
                  <a:cubicBezTo>
                    <a:pt x="50448" y="118608"/>
                    <a:pt x="96187" y="163450"/>
                    <a:pt x="134751" y="216589"/>
                  </a:cubicBezTo>
                  <a:cubicBezTo>
                    <a:pt x="252687" y="378918"/>
                    <a:pt x="278247" y="579812"/>
                    <a:pt x="221521" y="757388"/>
                  </a:cubicBezTo>
                  <a:lnTo>
                    <a:pt x="317933" y="788778"/>
                  </a:lnTo>
                  <a:cubicBezTo>
                    <a:pt x="384299" y="581382"/>
                    <a:pt x="354479" y="346632"/>
                    <a:pt x="216813" y="156948"/>
                  </a:cubicBezTo>
                  <a:close/>
                </a:path>
              </a:pathLst>
            </a:custGeom>
            <a:solidFill>
              <a:srgbClr val="FFA300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2">
              <a:extLst>
                <a:ext uri="{FF2B5EF4-FFF2-40B4-BE49-F238E27FC236}">
                  <a16:creationId xmlns:a16="http://schemas.microsoft.com/office/drawing/2014/main" id="{979F29EB-C21A-887F-35CF-2349EE60B31A}"/>
                </a:ext>
              </a:extLst>
            </p:cNvPr>
            <p:cNvSpPr/>
            <p:nvPr/>
          </p:nvSpPr>
          <p:spPr>
            <a:xfrm>
              <a:off x="5418342" y="3171413"/>
              <a:ext cx="807163" cy="201791"/>
            </a:xfrm>
            <a:custGeom>
              <a:avLst/>
              <a:gdLst>
                <a:gd name="connsiteX0" fmla="*/ 769271 w 807163"/>
                <a:gd name="connsiteY0" fmla="*/ 216617 h 201790"/>
                <a:gd name="connsiteX1" fmla="*/ 828912 w 807163"/>
                <a:gd name="connsiteY1" fmla="*/ 134555 h 201790"/>
                <a:gd name="connsiteX2" fmla="*/ 0 w 807163"/>
                <a:gd name="connsiteY2" fmla="*/ 133882 h 201790"/>
                <a:gd name="connsiteX3" fmla="*/ 59640 w 807163"/>
                <a:gd name="connsiteY3" fmla="*/ 215944 h 201790"/>
                <a:gd name="connsiteX4" fmla="*/ 769271 w 807163"/>
                <a:gd name="connsiteY4" fmla="*/ 216617 h 20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163" h="201790">
                  <a:moveTo>
                    <a:pt x="769271" y="216617"/>
                  </a:moveTo>
                  <a:lnTo>
                    <a:pt x="828912" y="134555"/>
                  </a:lnTo>
                  <a:cubicBezTo>
                    <a:pt x="588332" y="-39882"/>
                    <a:pt x="253808" y="-49523"/>
                    <a:pt x="0" y="133882"/>
                  </a:cubicBezTo>
                  <a:lnTo>
                    <a:pt x="59640" y="215944"/>
                  </a:lnTo>
                  <a:cubicBezTo>
                    <a:pt x="276902" y="59220"/>
                    <a:pt x="563445" y="67291"/>
                    <a:pt x="769271" y="216617"/>
                  </a:cubicBezTo>
                  <a:close/>
                </a:path>
              </a:pathLst>
            </a:custGeom>
            <a:solidFill>
              <a:srgbClr val="00C3E6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3">
              <a:extLst>
                <a:ext uri="{FF2B5EF4-FFF2-40B4-BE49-F238E27FC236}">
                  <a16:creationId xmlns:a16="http://schemas.microsoft.com/office/drawing/2014/main" id="{89A64EF3-D4DD-30FA-095E-2F1D45008DCE}"/>
                </a:ext>
              </a:extLst>
            </p:cNvPr>
            <p:cNvSpPr/>
            <p:nvPr/>
          </p:nvSpPr>
          <p:spPr>
            <a:xfrm>
              <a:off x="5832910" y="4063132"/>
              <a:ext cx="672636" cy="515688"/>
            </a:xfrm>
            <a:custGeom>
              <a:avLst/>
              <a:gdLst>
                <a:gd name="connsiteX0" fmla="*/ 355376 w 672636"/>
                <a:gd name="connsiteY0" fmla="*/ 305601 h 515687"/>
                <a:gd name="connsiteX1" fmla="*/ 0 w 672636"/>
                <a:gd name="connsiteY1" fmla="*/ 421294 h 515687"/>
                <a:gd name="connsiteX2" fmla="*/ 0 w 672636"/>
                <a:gd name="connsiteY2" fmla="*/ 522638 h 515687"/>
                <a:gd name="connsiteX3" fmla="*/ 415016 w 672636"/>
                <a:gd name="connsiteY3" fmla="*/ 387663 h 515687"/>
                <a:gd name="connsiteX4" fmla="*/ 672636 w 672636"/>
                <a:gd name="connsiteY4" fmla="*/ 31390 h 515687"/>
                <a:gd name="connsiteX5" fmla="*/ 576225 w 672636"/>
                <a:gd name="connsiteY5" fmla="*/ 0 h 515687"/>
                <a:gd name="connsiteX6" fmla="*/ 355376 w 672636"/>
                <a:gd name="connsiteY6" fmla="*/ 305601 h 51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636" h="515687">
                  <a:moveTo>
                    <a:pt x="355376" y="305601"/>
                  </a:moveTo>
                  <a:cubicBezTo>
                    <a:pt x="247978" y="383627"/>
                    <a:pt x="123541" y="421070"/>
                    <a:pt x="0" y="421294"/>
                  </a:cubicBezTo>
                  <a:lnTo>
                    <a:pt x="0" y="522638"/>
                  </a:lnTo>
                  <a:cubicBezTo>
                    <a:pt x="144168" y="522638"/>
                    <a:pt x="289458" y="478917"/>
                    <a:pt x="415016" y="387663"/>
                  </a:cubicBezTo>
                  <a:cubicBezTo>
                    <a:pt x="541472" y="295736"/>
                    <a:pt x="628466" y="169728"/>
                    <a:pt x="672636" y="31390"/>
                  </a:cubicBezTo>
                  <a:lnTo>
                    <a:pt x="576225" y="0"/>
                  </a:lnTo>
                  <a:cubicBezTo>
                    <a:pt x="538557" y="118832"/>
                    <a:pt x="463895" y="226903"/>
                    <a:pt x="355376" y="305601"/>
                  </a:cubicBezTo>
                  <a:close/>
                </a:path>
              </a:pathLst>
            </a:custGeom>
            <a:solidFill>
              <a:srgbClr val="24B6AB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4">
              <a:extLst>
                <a:ext uri="{FF2B5EF4-FFF2-40B4-BE49-F238E27FC236}">
                  <a16:creationId xmlns:a16="http://schemas.microsoft.com/office/drawing/2014/main" id="{8DA50165-922E-A211-B2E3-7CE70465E203}"/>
                </a:ext>
              </a:extLst>
            </p:cNvPr>
            <p:cNvSpPr/>
            <p:nvPr/>
          </p:nvSpPr>
          <p:spPr>
            <a:xfrm>
              <a:off x="5125118" y="3305296"/>
              <a:ext cx="336318" cy="784742"/>
            </a:xfrm>
            <a:custGeom>
              <a:avLst/>
              <a:gdLst>
                <a:gd name="connsiteX0" fmla="*/ 351071 w 336318"/>
                <a:gd name="connsiteY0" fmla="*/ 83183 h 784742"/>
                <a:gd name="connsiteX1" fmla="*/ 352864 w 336318"/>
                <a:gd name="connsiteY1" fmla="*/ 82062 h 784742"/>
                <a:gd name="connsiteX2" fmla="*/ 293224 w 336318"/>
                <a:gd name="connsiteY2" fmla="*/ 0 h 784742"/>
                <a:gd name="connsiteX3" fmla="*/ 291430 w 336318"/>
                <a:gd name="connsiteY3" fmla="*/ 1121 h 784742"/>
                <a:gd name="connsiteX4" fmla="*/ 33811 w 336318"/>
                <a:gd name="connsiteY4" fmla="*/ 789899 h 784742"/>
                <a:gd name="connsiteX5" fmla="*/ 130222 w 336318"/>
                <a:gd name="connsiteY5" fmla="*/ 758509 h 784742"/>
                <a:gd name="connsiteX6" fmla="*/ 351071 w 336318"/>
                <a:gd name="connsiteY6" fmla="*/ 83183 h 78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318" h="784742">
                  <a:moveTo>
                    <a:pt x="351071" y="83183"/>
                  </a:moveTo>
                  <a:cubicBezTo>
                    <a:pt x="351744" y="82734"/>
                    <a:pt x="352192" y="82286"/>
                    <a:pt x="352864" y="82062"/>
                  </a:cubicBezTo>
                  <a:lnTo>
                    <a:pt x="293224" y="0"/>
                  </a:lnTo>
                  <a:cubicBezTo>
                    <a:pt x="292552" y="448"/>
                    <a:pt x="292103" y="897"/>
                    <a:pt x="291430" y="1121"/>
                  </a:cubicBezTo>
                  <a:cubicBezTo>
                    <a:pt x="37847" y="185423"/>
                    <a:pt x="-57219" y="506719"/>
                    <a:pt x="33811" y="789899"/>
                  </a:cubicBezTo>
                  <a:lnTo>
                    <a:pt x="130222" y="758509"/>
                  </a:lnTo>
                  <a:cubicBezTo>
                    <a:pt x="52420" y="516136"/>
                    <a:pt x="133809" y="241028"/>
                    <a:pt x="351071" y="83183"/>
                  </a:cubicBezTo>
                  <a:close/>
                </a:path>
              </a:pathLst>
            </a:custGeom>
            <a:solidFill>
              <a:srgbClr val="F22C35"/>
            </a:solidFill>
            <a:ln w="22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Group 21">
            <a:extLst>
              <a:ext uri="{FF2B5EF4-FFF2-40B4-BE49-F238E27FC236}">
                <a16:creationId xmlns:a16="http://schemas.microsoft.com/office/drawing/2014/main" id="{173796A2-5142-4055-631F-A23CDF3EFAD2}"/>
              </a:ext>
            </a:extLst>
          </p:cNvPr>
          <p:cNvGrpSpPr/>
          <p:nvPr/>
        </p:nvGrpSpPr>
        <p:grpSpPr>
          <a:xfrm>
            <a:off x="2253137" y="1779075"/>
            <a:ext cx="2358181" cy="718025"/>
            <a:chOff x="2253137" y="1779075"/>
            <a:chExt cx="2358181" cy="718025"/>
          </a:xfrm>
        </p:grpSpPr>
        <p:sp>
          <p:nvSpPr>
            <p:cNvPr id="76" name="Inhaltsplatzhalter 4">
              <a:extLst>
                <a:ext uri="{FF2B5EF4-FFF2-40B4-BE49-F238E27FC236}">
                  <a16:creationId xmlns:a16="http://schemas.microsoft.com/office/drawing/2014/main" id="{088494E1-38A8-8D42-A687-95B2833CDB42}"/>
                </a:ext>
              </a:extLst>
            </p:cNvPr>
            <p:cNvSpPr txBox="1">
              <a:spLocks/>
            </p:cNvSpPr>
            <p:nvPr/>
          </p:nvSpPr>
          <p:spPr>
            <a:xfrm>
              <a:off x="2253137" y="1779075"/>
              <a:ext cx="2358181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Visualisation et analyse</a:t>
              </a:r>
              <a:endParaRPr lang="fr-FR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AE2D337-ECD8-06C9-0EBF-5BA6CC1AFA17}"/>
                </a:ext>
              </a:extLst>
            </p:cNvPr>
            <p:cNvSpPr/>
            <p:nvPr/>
          </p:nvSpPr>
          <p:spPr>
            <a:xfrm>
              <a:off x="2438035" y="2035435"/>
              <a:ext cx="19780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Utilisation</a:t>
              </a:r>
              <a:r>
                <a:rPr lang="en-US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 du score ARI pour </a:t>
              </a:r>
              <a:r>
                <a:rPr lang="en-US" sz="1200" b="1" dirty="0" err="1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l’analyse</a:t>
              </a:r>
              <a:r>
                <a:rPr lang="en-US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 quantitative</a:t>
              </a:r>
              <a:endParaRPr lang="en-US" sz="1200" b="1" dirty="0">
                <a:solidFill>
                  <a:schemeClr val="bg1"/>
                </a:solidFill>
                <a:latin typeface="Maven Pro"/>
              </a:endParaRPr>
            </a:p>
          </p:txBody>
        </p:sp>
      </p:grpSp>
      <p:grpSp>
        <p:nvGrpSpPr>
          <p:cNvPr id="78" name="Group 72">
            <a:extLst>
              <a:ext uri="{FF2B5EF4-FFF2-40B4-BE49-F238E27FC236}">
                <a16:creationId xmlns:a16="http://schemas.microsoft.com/office/drawing/2014/main" id="{10A41F3B-94BC-A863-B381-6C4DC63D0A13}"/>
              </a:ext>
            </a:extLst>
          </p:cNvPr>
          <p:cNvGrpSpPr/>
          <p:nvPr/>
        </p:nvGrpSpPr>
        <p:grpSpPr>
          <a:xfrm>
            <a:off x="6943221" y="1779075"/>
            <a:ext cx="2840861" cy="723275"/>
            <a:chOff x="6943220" y="1779075"/>
            <a:chExt cx="1782898" cy="723275"/>
          </a:xfrm>
        </p:grpSpPr>
        <p:sp>
          <p:nvSpPr>
            <p:cNvPr id="79" name="Inhaltsplatzhalter 4">
              <a:extLst>
                <a:ext uri="{FF2B5EF4-FFF2-40B4-BE49-F238E27FC236}">
                  <a16:creationId xmlns:a16="http://schemas.microsoft.com/office/drawing/2014/main" id="{5B1B2050-897F-0B59-448B-D49097FBBA52}"/>
                </a:ext>
              </a:extLst>
            </p:cNvPr>
            <p:cNvSpPr txBox="1">
              <a:spLocks/>
            </p:cNvSpPr>
            <p:nvPr/>
          </p:nvSpPr>
          <p:spPr>
            <a:xfrm>
              <a:off x="6949963" y="1779075"/>
              <a:ext cx="1776155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Extraction des descripteurs</a:t>
              </a:r>
              <a:endParaRPr lang="fr-FR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A096AC3-D506-93C2-4533-5CD6B0111444}"/>
                </a:ext>
              </a:extLst>
            </p:cNvPr>
            <p:cNvSpPr/>
            <p:nvPr/>
          </p:nvSpPr>
          <p:spPr>
            <a:xfrm>
              <a:off x="6943220" y="2040685"/>
              <a:ext cx="17828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  <a:latin typeface="Maven Pro"/>
                </a:rPr>
                <a:t>Extraction</a:t>
              </a:r>
              <a:r>
                <a:rPr lang="fr-FR" sz="1200" b="1" i="0" dirty="0">
                  <a:solidFill>
                    <a:schemeClr val="bg1"/>
                  </a:solidFill>
                  <a:effectLst/>
                  <a:latin typeface="Maven Pro"/>
                </a:rPr>
                <a:t> des caractéristiques des images utiles pour la classification.</a:t>
              </a:r>
              <a:endParaRPr lang="en-US" sz="1200" b="1" dirty="0">
                <a:solidFill>
                  <a:schemeClr val="bg1"/>
                </a:solidFill>
                <a:latin typeface="Maven Pro"/>
              </a:endParaRPr>
            </a:p>
          </p:txBody>
        </p:sp>
      </p:grpSp>
      <p:grpSp>
        <p:nvGrpSpPr>
          <p:cNvPr id="81" name="Group 74">
            <a:extLst>
              <a:ext uri="{FF2B5EF4-FFF2-40B4-BE49-F238E27FC236}">
                <a16:creationId xmlns:a16="http://schemas.microsoft.com/office/drawing/2014/main" id="{A37E8AA3-1F14-F663-2A56-29529F95E942}"/>
              </a:ext>
            </a:extLst>
          </p:cNvPr>
          <p:cNvGrpSpPr/>
          <p:nvPr/>
        </p:nvGrpSpPr>
        <p:grpSpPr>
          <a:xfrm>
            <a:off x="7563827" y="4194080"/>
            <a:ext cx="2095949" cy="723274"/>
            <a:chOff x="7563827" y="4194080"/>
            <a:chExt cx="2095949" cy="723274"/>
          </a:xfrm>
        </p:grpSpPr>
        <p:sp>
          <p:nvSpPr>
            <p:cNvPr id="82" name="Inhaltsplatzhalter 4">
              <a:extLst>
                <a:ext uri="{FF2B5EF4-FFF2-40B4-BE49-F238E27FC236}">
                  <a16:creationId xmlns:a16="http://schemas.microsoft.com/office/drawing/2014/main" id="{43021F72-C241-84CF-DEBB-ADAEF6FC6A7A}"/>
                </a:ext>
              </a:extLst>
            </p:cNvPr>
            <p:cNvSpPr txBox="1">
              <a:spLocks/>
            </p:cNvSpPr>
            <p:nvPr/>
          </p:nvSpPr>
          <p:spPr>
            <a:xfrm>
              <a:off x="7804454" y="4194080"/>
              <a:ext cx="1855322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A300"/>
                  </a:solidFill>
                  <a:latin typeface="Roboto" pitchFamily="2" charset="0"/>
                  <a:ea typeface="Roboto" pitchFamily="2" charset="0"/>
                </a:rPr>
                <a:t>Bag of visual words</a:t>
              </a:r>
              <a:endParaRPr lang="en-US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FC47E14-AE45-4408-DAF0-E8682745EBC1}"/>
                </a:ext>
              </a:extLst>
            </p:cNvPr>
            <p:cNvSpPr/>
            <p:nvPr/>
          </p:nvSpPr>
          <p:spPr>
            <a:xfrm>
              <a:off x="7563827" y="4455689"/>
              <a:ext cx="19780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  <a:latin typeface="Maven Pro"/>
                </a:rPr>
                <a:t>Construction du vocabulaire pour chaque image.</a:t>
              </a:r>
            </a:p>
          </p:txBody>
        </p:sp>
      </p:grpSp>
      <p:grpSp>
        <p:nvGrpSpPr>
          <p:cNvPr id="84" name="Group 76">
            <a:extLst>
              <a:ext uri="{FF2B5EF4-FFF2-40B4-BE49-F238E27FC236}">
                <a16:creationId xmlns:a16="http://schemas.microsoft.com/office/drawing/2014/main" id="{7925A28E-5ED9-59C4-8B8B-077E225106AD}"/>
              </a:ext>
            </a:extLst>
          </p:cNvPr>
          <p:cNvGrpSpPr/>
          <p:nvPr/>
        </p:nvGrpSpPr>
        <p:grpSpPr>
          <a:xfrm>
            <a:off x="4684191" y="5797527"/>
            <a:ext cx="2467374" cy="850070"/>
            <a:chOff x="4866469" y="5852538"/>
            <a:chExt cx="1978013" cy="1077219"/>
          </a:xfrm>
        </p:grpSpPr>
        <p:sp>
          <p:nvSpPr>
            <p:cNvPr id="85" name="Inhaltsplatzhalter 4">
              <a:extLst>
                <a:ext uri="{FF2B5EF4-FFF2-40B4-BE49-F238E27FC236}">
                  <a16:creationId xmlns:a16="http://schemas.microsoft.com/office/drawing/2014/main" id="{91A96877-742C-E1AA-C546-DC391FF0B9F6}"/>
                </a:ext>
              </a:extLst>
            </p:cNvPr>
            <p:cNvSpPr txBox="1">
              <a:spLocks/>
            </p:cNvSpPr>
            <p:nvPr/>
          </p:nvSpPr>
          <p:spPr>
            <a:xfrm>
              <a:off x="4897483" y="5852538"/>
              <a:ext cx="1945663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00B59A"/>
                  </a:solidFill>
                  <a:latin typeface="Roboto" pitchFamily="2" charset="0"/>
                  <a:ea typeface="Roboto" pitchFamily="2" charset="0"/>
                </a:rPr>
                <a:t>Création des clusters</a:t>
              </a:r>
              <a:endParaRPr lang="fr-FR" sz="1100" dirty="0">
                <a:solidFill>
                  <a:srgbClr val="00B59A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C9E3B88-348F-8215-E99C-4205FE607FCD}"/>
                </a:ext>
              </a:extLst>
            </p:cNvPr>
            <p:cNvSpPr/>
            <p:nvPr/>
          </p:nvSpPr>
          <p:spPr>
            <a:xfrm>
              <a:off x="4866469" y="6098759"/>
              <a:ext cx="1978013" cy="830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  <a:latin typeface="Maven Pro"/>
                </a:rPr>
                <a:t>Utilisation des Mini-Batch K-</a:t>
              </a:r>
              <a:r>
                <a:rPr lang="fr-FR" sz="1200" b="1" dirty="0" err="1">
                  <a:solidFill>
                    <a:schemeClr val="bg1"/>
                  </a:solidFill>
                  <a:latin typeface="Maven Pro"/>
                </a:rPr>
                <a:t>Means</a:t>
              </a:r>
              <a:r>
                <a:rPr lang="fr-FR" sz="1200" b="1" dirty="0">
                  <a:solidFill>
                    <a:schemeClr val="bg1"/>
                  </a:solidFill>
                  <a:latin typeface="Maven Pro"/>
                </a:rPr>
                <a:t> pour regrouper des descripteurs d'images en clusters. </a:t>
              </a:r>
              <a:endParaRPr lang="en-US" sz="1200" b="1" dirty="0">
                <a:solidFill>
                  <a:schemeClr val="bg1"/>
                </a:solidFill>
                <a:latin typeface="Maven Pro"/>
              </a:endParaRPr>
            </a:p>
          </p:txBody>
        </p:sp>
      </p:grpSp>
      <p:grpSp>
        <p:nvGrpSpPr>
          <p:cNvPr id="87" name="Group 78">
            <a:extLst>
              <a:ext uri="{FF2B5EF4-FFF2-40B4-BE49-F238E27FC236}">
                <a16:creationId xmlns:a16="http://schemas.microsoft.com/office/drawing/2014/main" id="{E9AD401B-D2ED-E1CD-FA13-9012468C427A}"/>
              </a:ext>
            </a:extLst>
          </p:cNvPr>
          <p:cNvGrpSpPr/>
          <p:nvPr/>
        </p:nvGrpSpPr>
        <p:grpSpPr>
          <a:xfrm>
            <a:off x="1490472" y="4194080"/>
            <a:ext cx="2358181" cy="567224"/>
            <a:chOff x="1490472" y="4194080"/>
            <a:chExt cx="2358181" cy="567224"/>
          </a:xfrm>
        </p:grpSpPr>
        <p:sp>
          <p:nvSpPr>
            <p:cNvPr id="88" name="Inhaltsplatzhalter 4">
              <a:extLst>
                <a:ext uri="{FF2B5EF4-FFF2-40B4-BE49-F238E27FC236}">
                  <a16:creationId xmlns:a16="http://schemas.microsoft.com/office/drawing/2014/main" id="{0872CDA1-0703-C100-0CE9-3D1039CCFF82}"/>
                </a:ext>
              </a:extLst>
            </p:cNvPr>
            <p:cNvSpPr txBox="1">
              <a:spLocks/>
            </p:cNvSpPr>
            <p:nvPr/>
          </p:nvSpPr>
          <p:spPr>
            <a:xfrm>
              <a:off x="1490472" y="4194080"/>
              <a:ext cx="2358181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err="1">
                  <a:solidFill>
                    <a:srgbClr val="009AB4"/>
                  </a:solidFill>
                  <a:latin typeface="Roboto" pitchFamily="2" charset="0"/>
                  <a:ea typeface="Roboto" pitchFamily="2" charset="0"/>
                </a:rPr>
                <a:t>Réduction</a:t>
              </a:r>
              <a:r>
                <a:rPr lang="en-US" sz="1600" b="1" dirty="0">
                  <a:solidFill>
                    <a:srgbClr val="009AB4"/>
                  </a:solidFill>
                  <a:latin typeface="Roboto" pitchFamily="2" charset="0"/>
                  <a:ea typeface="Roboto" pitchFamily="2" charset="0"/>
                </a:rPr>
                <a:t> de dimensions</a:t>
              </a:r>
              <a:endParaRPr lang="en-US" sz="1100" dirty="0">
                <a:solidFill>
                  <a:srgbClr val="009AB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B2162BF-425B-3FA6-38F4-4529998793F2}"/>
                </a:ext>
              </a:extLst>
            </p:cNvPr>
            <p:cNvSpPr/>
            <p:nvPr/>
          </p:nvSpPr>
          <p:spPr>
            <a:xfrm>
              <a:off x="1682542" y="4484305"/>
              <a:ext cx="19780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aven Pro"/>
                </a:rPr>
                <a:t>Avec </a:t>
              </a:r>
              <a:r>
                <a:rPr lang="en-US" sz="1200" b="1" dirty="0" err="1">
                  <a:solidFill>
                    <a:schemeClr val="bg1"/>
                  </a:solidFill>
                  <a:latin typeface="Maven Pro"/>
                </a:rPr>
                <a:t>l’ACP</a:t>
              </a:r>
              <a:r>
                <a:rPr lang="en-US" sz="1200" b="1" dirty="0">
                  <a:solidFill>
                    <a:schemeClr val="bg1"/>
                  </a:solidFill>
                  <a:latin typeface="Maven Pro"/>
                </a:rPr>
                <a:t> et T-SNE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2CFA2972-7470-E5CE-0121-3FBC012F576B}"/>
              </a:ext>
            </a:extLst>
          </p:cNvPr>
          <p:cNvSpPr/>
          <p:nvPr/>
        </p:nvSpPr>
        <p:spPr>
          <a:xfrm>
            <a:off x="5282999" y="3444251"/>
            <a:ext cx="10920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Pre-processing des images</a:t>
            </a:r>
          </a:p>
        </p:txBody>
      </p:sp>
      <p:pic>
        <p:nvPicPr>
          <p:cNvPr id="91" name="Graphic 46">
            <a:extLst>
              <a:ext uri="{FF2B5EF4-FFF2-40B4-BE49-F238E27FC236}">
                <a16:creationId xmlns:a16="http://schemas.microsoft.com/office/drawing/2014/main" id="{A4D46BE2-7EF8-7F88-3604-42397091A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516" y="4634024"/>
            <a:ext cx="310043" cy="380911"/>
          </a:xfrm>
          <a:prstGeom prst="rect">
            <a:avLst/>
          </a:prstGeom>
        </p:spPr>
      </p:pic>
      <p:pic>
        <p:nvPicPr>
          <p:cNvPr id="92" name="Graphic 47">
            <a:extLst>
              <a:ext uri="{FF2B5EF4-FFF2-40B4-BE49-F238E27FC236}">
                <a16:creationId xmlns:a16="http://schemas.microsoft.com/office/drawing/2014/main" id="{A24C8B71-6249-33CD-DBF1-71AFF24DB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3761" y="4639581"/>
            <a:ext cx="387554" cy="387554"/>
          </a:xfrm>
          <a:prstGeom prst="rect">
            <a:avLst/>
          </a:prstGeom>
        </p:spPr>
      </p:pic>
      <p:grpSp>
        <p:nvGrpSpPr>
          <p:cNvPr id="93" name="Group 48">
            <a:extLst>
              <a:ext uri="{FF2B5EF4-FFF2-40B4-BE49-F238E27FC236}">
                <a16:creationId xmlns:a16="http://schemas.microsoft.com/office/drawing/2014/main" id="{152C45DC-C275-10FA-11E7-FE4BD14F4977}"/>
              </a:ext>
            </a:extLst>
          </p:cNvPr>
          <p:cNvGrpSpPr/>
          <p:nvPr/>
        </p:nvGrpSpPr>
        <p:grpSpPr>
          <a:xfrm>
            <a:off x="5649081" y="2587013"/>
            <a:ext cx="390227" cy="323563"/>
            <a:chOff x="5173732" y="2861708"/>
            <a:chExt cx="457200" cy="379095"/>
          </a:xfrm>
          <a:solidFill>
            <a:srgbClr val="435161"/>
          </a:solidFill>
        </p:grpSpPr>
        <p:sp>
          <p:nvSpPr>
            <p:cNvPr id="94" name="Freeform: Shape 49">
              <a:extLst>
                <a:ext uri="{FF2B5EF4-FFF2-40B4-BE49-F238E27FC236}">
                  <a16:creationId xmlns:a16="http://schemas.microsoft.com/office/drawing/2014/main" id="{E2CE690D-93AF-3324-B47F-F5B364902845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50">
              <a:extLst>
                <a:ext uri="{FF2B5EF4-FFF2-40B4-BE49-F238E27FC236}">
                  <a16:creationId xmlns:a16="http://schemas.microsoft.com/office/drawing/2014/main" id="{D2725059-E916-8337-328A-71EB5548C26F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Graphic 17">
            <a:extLst>
              <a:ext uri="{FF2B5EF4-FFF2-40B4-BE49-F238E27FC236}">
                <a16:creationId xmlns:a16="http://schemas.microsoft.com/office/drawing/2014/main" id="{CF95BD5B-DF76-9D60-0A8A-BFD6650A1A26}"/>
              </a:ext>
            </a:extLst>
          </p:cNvPr>
          <p:cNvSpPr/>
          <p:nvPr/>
        </p:nvSpPr>
        <p:spPr>
          <a:xfrm>
            <a:off x="4546373" y="3384355"/>
            <a:ext cx="382200" cy="373312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7" name="Group 52">
            <a:extLst>
              <a:ext uri="{FF2B5EF4-FFF2-40B4-BE49-F238E27FC236}">
                <a16:creationId xmlns:a16="http://schemas.microsoft.com/office/drawing/2014/main" id="{0F7B0B14-5180-C562-4063-D63FCFFD18CB}"/>
              </a:ext>
            </a:extLst>
          </p:cNvPr>
          <p:cNvGrpSpPr/>
          <p:nvPr/>
        </p:nvGrpSpPr>
        <p:grpSpPr>
          <a:xfrm>
            <a:off x="6760653" y="3415040"/>
            <a:ext cx="375138" cy="405761"/>
            <a:chOff x="5905500" y="3221545"/>
            <a:chExt cx="373380" cy="403860"/>
          </a:xfrm>
          <a:solidFill>
            <a:srgbClr val="435161"/>
          </a:solidFill>
        </p:grpSpPr>
        <p:sp>
          <p:nvSpPr>
            <p:cNvPr id="98" name="Freeform: Shape 53">
              <a:extLst>
                <a:ext uri="{FF2B5EF4-FFF2-40B4-BE49-F238E27FC236}">
                  <a16:creationId xmlns:a16="http://schemas.microsoft.com/office/drawing/2014/main" id="{C53BBFE4-86ED-2D12-CF38-DDA9478D6183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54">
              <a:extLst>
                <a:ext uri="{FF2B5EF4-FFF2-40B4-BE49-F238E27FC236}">
                  <a16:creationId xmlns:a16="http://schemas.microsoft.com/office/drawing/2014/main" id="{3AF8AC9A-1304-CE19-42FF-FBC0328648A0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55">
              <a:extLst>
                <a:ext uri="{FF2B5EF4-FFF2-40B4-BE49-F238E27FC236}">
                  <a16:creationId xmlns:a16="http://schemas.microsoft.com/office/drawing/2014/main" id="{B0F2ACA6-90BF-0CCD-B7DE-9BF4892FF6AB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56">
              <a:extLst>
                <a:ext uri="{FF2B5EF4-FFF2-40B4-BE49-F238E27FC236}">
                  <a16:creationId xmlns:a16="http://schemas.microsoft.com/office/drawing/2014/main" id="{9C01D009-A975-7DE4-D54A-C94537ACADFD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57">
              <a:extLst>
                <a:ext uri="{FF2B5EF4-FFF2-40B4-BE49-F238E27FC236}">
                  <a16:creationId xmlns:a16="http://schemas.microsoft.com/office/drawing/2014/main" id="{566CAC97-D73F-6789-C350-C10A8171B54F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58">
              <a:extLst>
                <a:ext uri="{FF2B5EF4-FFF2-40B4-BE49-F238E27FC236}">
                  <a16:creationId xmlns:a16="http://schemas.microsoft.com/office/drawing/2014/main" id="{D9B4668E-4C84-F786-EC4D-7C904C120CD8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59">
              <a:extLst>
                <a:ext uri="{FF2B5EF4-FFF2-40B4-BE49-F238E27FC236}">
                  <a16:creationId xmlns:a16="http://schemas.microsoft.com/office/drawing/2014/main" id="{8E1F0737-52E8-DE85-8081-596E440FC235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70">
              <a:extLst>
                <a:ext uri="{FF2B5EF4-FFF2-40B4-BE49-F238E27FC236}">
                  <a16:creationId xmlns:a16="http://schemas.microsoft.com/office/drawing/2014/main" id="{215BEF28-0264-1EC9-5A5D-DA3810E05F79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71">
              <a:extLst>
                <a:ext uri="{FF2B5EF4-FFF2-40B4-BE49-F238E27FC236}">
                  <a16:creationId xmlns:a16="http://schemas.microsoft.com/office/drawing/2014/main" id="{78C96B36-91B9-A0F7-0B4B-41BB5995C37D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8" name="Image 107">
            <a:extLst>
              <a:ext uri="{FF2B5EF4-FFF2-40B4-BE49-F238E27FC236}">
                <a16:creationId xmlns:a16="http://schemas.microsoft.com/office/drawing/2014/main" id="{BBD77935-5509-E5CF-9AA9-7161CE244A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73"/>
          <a:stretch/>
        </p:blipFill>
        <p:spPr>
          <a:xfrm>
            <a:off x="9878455" y="1164462"/>
            <a:ext cx="1600883" cy="16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3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90" grpId="0"/>
      <p:bldP spid="9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38DF11-41D3-3B04-D29B-88A64BA263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E03A4E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74D361BC-5BAF-6031-C695-6D0622328057}"/>
              </a:ext>
            </a:extLst>
          </p:cNvPr>
          <p:cNvGrpSpPr/>
          <p:nvPr/>
        </p:nvGrpSpPr>
        <p:grpSpPr>
          <a:xfrm>
            <a:off x="110675" y="1234936"/>
            <a:ext cx="3880942" cy="1148208"/>
            <a:chOff x="1379568" y="2462915"/>
            <a:chExt cx="4488331" cy="1327909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53582345-CF77-537C-45FA-90A684A63793}"/>
                </a:ext>
              </a:extLst>
            </p:cNvPr>
            <p:cNvGrpSpPr/>
            <p:nvPr/>
          </p:nvGrpSpPr>
          <p:grpSpPr>
            <a:xfrm>
              <a:off x="1379568" y="2462915"/>
              <a:ext cx="4488331" cy="1327909"/>
              <a:chOff x="1379568" y="2462915"/>
              <a:chExt cx="4488331" cy="1327909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01CFEE78-0EFF-EDA5-EC05-814CACA97ABE}"/>
                  </a:ext>
                </a:extLst>
              </p:cNvPr>
              <p:cNvSpPr/>
              <p:nvPr/>
            </p:nvSpPr>
            <p:spPr>
              <a:xfrm>
                <a:off x="1379568" y="2462915"/>
                <a:ext cx="4488331" cy="1327909"/>
              </a:xfrm>
              <a:custGeom>
                <a:avLst/>
                <a:gdLst>
                  <a:gd name="connsiteX0" fmla="*/ 254958 w 4488330"/>
                  <a:gd name="connsiteY0" fmla="*/ 1350749 h 1327908"/>
                  <a:gd name="connsiteX1" fmla="*/ 0 w 4488330"/>
                  <a:gd name="connsiteY1" fmla="*/ 1095790 h 1327908"/>
                  <a:gd name="connsiteX2" fmla="*/ 0 w 4488330"/>
                  <a:gd name="connsiteY2" fmla="*/ 254958 h 1327908"/>
                  <a:gd name="connsiteX3" fmla="*/ 254958 w 4488330"/>
                  <a:gd name="connsiteY3" fmla="*/ 0 h 1327908"/>
                  <a:gd name="connsiteX4" fmla="*/ 4247714 w 4488330"/>
                  <a:gd name="connsiteY4" fmla="*/ 0 h 1327908"/>
                  <a:gd name="connsiteX5" fmla="*/ 4502672 w 4488330"/>
                  <a:gd name="connsiteY5" fmla="*/ 254958 h 1327908"/>
                  <a:gd name="connsiteX6" fmla="*/ 4502672 w 4488330"/>
                  <a:gd name="connsiteY6" fmla="*/ 1095525 h 1327908"/>
                  <a:gd name="connsiteX7" fmla="*/ 4247714 w 4488330"/>
                  <a:gd name="connsiteY7" fmla="*/ 1350483 h 1327908"/>
                  <a:gd name="connsiteX8" fmla="*/ 254958 w 4488330"/>
                  <a:gd name="connsiteY8" fmla="*/ 1350483 h 132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330" h="1327908">
                    <a:moveTo>
                      <a:pt x="254958" y="1350749"/>
                    </a:moveTo>
                    <a:cubicBezTo>
                      <a:pt x="114200" y="1350749"/>
                      <a:pt x="0" y="1236283"/>
                      <a:pt x="0" y="1095790"/>
                    </a:cubicBezTo>
                    <a:lnTo>
                      <a:pt x="0" y="254958"/>
                    </a:lnTo>
                    <a:cubicBezTo>
                      <a:pt x="0" y="114200"/>
                      <a:pt x="114466" y="0"/>
                      <a:pt x="254958" y="0"/>
                    </a:cubicBezTo>
                    <a:lnTo>
                      <a:pt x="4247714" y="0"/>
                    </a:lnTo>
                    <a:cubicBezTo>
                      <a:pt x="4388473" y="0"/>
                      <a:pt x="4502672" y="114466"/>
                      <a:pt x="4502672" y="254958"/>
                    </a:cubicBezTo>
                    <a:lnTo>
                      <a:pt x="4502672" y="1095525"/>
                    </a:lnTo>
                    <a:cubicBezTo>
                      <a:pt x="4502672" y="1236283"/>
                      <a:pt x="4388207" y="1350483"/>
                      <a:pt x="4247714" y="1350483"/>
                    </a:cubicBezTo>
                    <a:lnTo>
                      <a:pt x="254958" y="13504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8">
                <a:extLst>
                  <a:ext uri="{FF2B5EF4-FFF2-40B4-BE49-F238E27FC236}">
                    <a16:creationId xmlns:a16="http://schemas.microsoft.com/office/drawing/2014/main" id="{7CC96B88-40BB-C1A4-1473-0748CEE5B877}"/>
                  </a:ext>
                </a:extLst>
              </p:cNvPr>
              <p:cNvSpPr/>
              <p:nvPr/>
            </p:nvSpPr>
            <p:spPr>
              <a:xfrm>
                <a:off x="1471990" y="2555337"/>
                <a:ext cx="4302424" cy="1142001"/>
              </a:xfrm>
              <a:custGeom>
                <a:avLst/>
                <a:gdLst>
                  <a:gd name="connsiteX0" fmla="*/ 162536 w 4302423"/>
                  <a:gd name="connsiteY0" fmla="*/ 1165904 h 1142001"/>
                  <a:gd name="connsiteX1" fmla="*/ 0 w 4302423"/>
                  <a:gd name="connsiteY1" fmla="*/ 1003368 h 1142001"/>
                  <a:gd name="connsiteX2" fmla="*/ 0 w 4302423"/>
                  <a:gd name="connsiteY2" fmla="*/ 162536 h 1142001"/>
                  <a:gd name="connsiteX3" fmla="*/ 162536 w 4302423"/>
                  <a:gd name="connsiteY3" fmla="*/ 0 h 1142001"/>
                  <a:gd name="connsiteX4" fmla="*/ 4155292 w 4302423"/>
                  <a:gd name="connsiteY4" fmla="*/ 0 h 1142001"/>
                  <a:gd name="connsiteX5" fmla="*/ 4317828 w 4302423"/>
                  <a:gd name="connsiteY5" fmla="*/ 162536 h 1142001"/>
                  <a:gd name="connsiteX6" fmla="*/ 4317828 w 4302423"/>
                  <a:gd name="connsiteY6" fmla="*/ 1003102 h 1142001"/>
                  <a:gd name="connsiteX7" fmla="*/ 4155292 w 4302423"/>
                  <a:gd name="connsiteY7" fmla="*/ 1165638 h 1142001"/>
                  <a:gd name="connsiteX8" fmla="*/ 162536 w 4302423"/>
                  <a:gd name="connsiteY8" fmla="*/ 1165638 h 11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2423" h="1142001">
                    <a:moveTo>
                      <a:pt x="162536" y="1165904"/>
                    </a:moveTo>
                    <a:cubicBezTo>
                      <a:pt x="72769" y="1165904"/>
                      <a:pt x="0" y="1092869"/>
                      <a:pt x="0" y="1003368"/>
                    </a:cubicBezTo>
                    <a:lnTo>
                      <a:pt x="0" y="162536"/>
                    </a:lnTo>
                    <a:cubicBezTo>
                      <a:pt x="0" y="72769"/>
                      <a:pt x="73035" y="0"/>
                      <a:pt x="162536" y="0"/>
                    </a:cubicBezTo>
                    <a:lnTo>
                      <a:pt x="4155292" y="0"/>
                    </a:lnTo>
                    <a:cubicBezTo>
                      <a:pt x="4245058" y="0"/>
                      <a:pt x="4317828" y="73035"/>
                      <a:pt x="4317828" y="162536"/>
                    </a:cubicBezTo>
                    <a:lnTo>
                      <a:pt x="4317828" y="1003102"/>
                    </a:lnTo>
                    <a:cubicBezTo>
                      <a:pt x="4317828" y="1092869"/>
                      <a:pt x="4244793" y="1165638"/>
                      <a:pt x="4155292" y="1165638"/>
                    </a:cubicBezTo>
                    <a:lnTo>
                      <a:pt x="162536" y="1165638"/>
                    </a:lnTo>
                    <a:close/>
                  </a:path>
                </a:pathLst>
              </a:custGeom>
              <a:solidFill>
                <a:srgbClr val="FF3654"/>
              </a:soli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8A48DB47-2643-6957-AB70-8BD4FC731CAF}"/>
                </a:ext>
              </a:extLst>
            </p:cNvPr>
            <p:cNvSpPr/>
            <p:nvPr/>
          </p:nvSpPr>
          <p:spPr>
            <a:xfrm>
              <a:off x="1502798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B5875-C57B-04EF-587D-8DB42C098969}"/>
              </a:ext>
            </a:extLst>
          </p:cNvPr>
          <p:cNvSpPr/>
          <p:nvPr/>
        </p:nvSpPr>
        <p:spPr>
          <a:xfrm>
            <a:off x="1447696" y="1182500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E2002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A79DE1-B8E7-61BA-0E75-729E559BE07E}"/>
              </a:ext>
            </a:extLst>
          </p:cNvPr>
          <p:cNvSpPr/>
          <p:nvPr/>
        </p:nvSpPr>
        <p:spPr>
          <a:xfrm>
            <a:off x="478536" y="1167816"/>
            <a:ext cx="1055045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FF3654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0555A4AA-7768-27B9-C562-74DA11CC65AD}"/>
              </a:ext>
            </a:extLst>
          </p:cNvPr>
          <p:cNvGrpSpPr/>
          <p:nvPr/>
        </p:nvGrpSpPr>
        <p:grpSpPr>
          <a:xfrm>
            <a:off x="8066260" y="1234936"/>
            <a:ext cx="3880942" cy="1148208"/>
            <a:chOff x="6324101" y="2462915"/>
            <a:chExt cx="4488331" cy="1327909"/>
          </a:xfrm>
        </p:grpSpPr>
        <p:sp>
          <p:nvSpPr>
            <p:cNvPr id="16" name="Freeform: Shape 42">
              <a:extLst>
                <a:ext uri="{FF2B5EF4-FFF2-40B4-BE49-F238E27FC236}">
                  <a16:creationId xmlns:a16="http://schemas.microsoft.com/office/drawing/2014/main" id="{B49E88C4-90F0-28AC-470D-E4A91F99AE92}"/>
                </a:ext>
              </a:extLst>
            </p:cNvPr>
            <p:cNvSpPr/>
            <p:nvPr/>
          </p:nvSpPr>
          <p:spPr>
            <a:xfrm>
              <a:off x="6324101" y="2462915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47">
              <a:extLst>
                <a:ext uri="{FF2B5EF4-FFF2-40B4-BE49-F238E27FC236}">
                  <a16:creationId xmlns:a16="http://schemas.microsoft.com/office/drawing/2014/main" id="{2F2E208C-A5B4-0A48-5CF9-17F2F7B462DA}"/>
                </a:ext>
              </a:extLst>
            </p:cNvPr>
            <p:cNvSpPr/>
            <p:nvPr/>
          </p:nvSpPr>
          <p:spPr>
            <a:xfrm>
              <a:off x="6416523" y="2555337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C7EE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28C8641B-3CB1-83B0-5C22-9906541AF812}"/>
                </a:ext>
              </a:extLst>
            </p:cNvPr>
            <p:cNvSpPr/>
            <p:nvPr/>
          </p:nvSpPr>
          <p:spPr>
            <a:xfrm>
              <a:off x="6447331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50">
            <a:extLst>
              <a:ext uri="{FF2B5EF4-FFF2-40B4-BE49-F238E27FC236}">
                <a16:creationId xmlns:a16="http://schemas.microsoft.com/office/drawing/2014/main" id="{AFCD550C-E410-3F69-57B8-E5088DD1CC08}"/>
              </a:ext>
            </a:extLst>
          </p:cNvPr>
          <p:cNvSpPr/>
          <p:nvPr/>
        </p:nvSpPr>
        <p:spPr>
          <a:xfrm>
            <a:off x="9411129" y="1175272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00A0C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51">
            <a:extLst>
              <a:ext uri="{FF2B5EF4-FFF2-40B4-BE49-F238E27FC236}">
                <a16:creationId xmlns:a16="http://schemas.microsoft.com/office/drawing/2014/main" id="{78B65297-FD62-B54E-3CFB-4FE86EC9B2F8}"/>
              </a:ext>
            </a:extLst>
          </p:cNvPr>
          <p:cNvSpPr/>
          <p:nvPr/>
        </p:nvSpPr>
        <p:spPr>
          <a:xfrm>
            <a:off x="8328422" y="1167816"/>
            <a:ext cx="1160744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C7EE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oup 74">
            <a:extLst>
              <a:ext uri="{FF2B5EF4-FFF2-40B4-BE49-F238E27FC236}">
                <a16:creationId xmlns:a16="http://schemas.microsoft.com/office/drawing/2014/main" id="{4F748CDB-F3C2-8D16-76CE-C58CF96D27E6}"/>
              </a:ext>
            </a:extLst>
          </p:cNvPr>
          <p:cNvGrpSpPr/>
          <p:nvPr/>
        </p:nvGrpSpPr>
        <p:grpSpPr>
          <a:xfrm>
            <a:off x="1687191" y="1465638"/>
            <a:ext cx="2395126" cy="553997"/>
            <a:chOff x="8240345" y="2002038"/>
            <a:chExt cx="2769978" cy="6407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B14A4D-F749-EC75-5EF0-BA49A51A1DFC}"/>
                </a:ext>
              </a:extLst>
            </p:cNvPr>
            <p:cNvSpPr/>
            <p:nvPr/>
          </p:nvSpPr>
          <p:spPr>
            <a:xfrm>
              <a:off x="8240345" y="2251200"/>
              <a:ext cx="2769978" cy="391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623)</a:t>
              </a:r>
              <a:endParaRPr lang="en-US" sz="16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05BCE00E-497E-AF90-CE10-318FE243DD5D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459174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oup 77">
            <a:extLst>
              <a:ext uri="{FF2B5EF4-FFF2-40B4-BE49-F238E27FC236}">
                <a16:creationId xmlns:a16="http://schemas.microsoft.com/office/drawing/2014/main" id="{1E19B5A7-E251-1886-A0AA-CE5144291CC6}"/>
              </a:ext>
            </a:extLst>
          </p:cNvPr>
          <p:cNvGrpSpPr/>
          <p:nvPr/>
        </p:nvGrpSpPr>
        <p:grpSpPr>
          <a:xfrm>
            <a:off x="9501116" y="1466001"/>
            <a:ext cx="2395126" cy="770894"/>
            <a:chOff x="8240345" y="2002038"/>
            <a:chExt cx="2769978" cy="89154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FA5CA7-2FAE-2C75-64F5-48B1271C08AF}"/>
                </a:ext>
              </a:extLst>
            </p:cNvPr>
            <p:cNvSpPr/>
            <p:nvPr/>
          </p:nvSpPr>
          <p:spPr>
            <a:xfrm>
              <a:off x="8240345" y="2252879"/>
              <a:ext cx="2769978" cy="640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520)</a:t>
              </a:r>
            </a:p>
            <a:p>
              <a:pPr algn="ctr"/>
              <a:r>
                <a:rPr lang="fr-FR" sz="14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99% de la variance conservée</a:t>
              </a:r>
              <a:endParaRPr lang="fr-FR" sz="14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50FFF039-ED1B-6B4F-C70D-BE5BAA5BD3C8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320120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00C7E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19EB7E73-A961-5798-D12D-9C2FE96314AD}"/>
              </a:ext>
            </a:extLst>
          </p:cNvPr>
          <p:cNvSpPr txBox="1">
            <a:spLocks/>
          </p:cNvSpPr>
          <p:nvPr/>
        </p:nvSpPr>
        <p:spPr>
          <a:xfrm>
            <a:off x="478536" y="1336429"/>
            <a:ext cx="100421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Avant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réduction</a:t>
            </a:r>
            <a:endParaRPr lang="fr-FR" sz="1800" dirty="0">
              <a:latin typeface="Maven Pro"/>
              <a:ea typeface="Roboto Light" panose="02000000000000000000" pitchFamily="2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F7985CFB-C757-BD77-DF22-F229DF7EE9CB}"/>
              </a:ext>
            </a:extLst>
          </p:cNvPr>
          <p:cNvSpPr txBox="1">
            <a:spLocks/>
          </p:cNvSpPr>
          <p:nvPr/>
        </p:nvSpPr>
        <p:spPr>
          <a:xfrm>
            <a:off x="8419122" y="1364695"/>
            <a:ext cx="96196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algn="ctr" defTabSz="91412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  <a:latin typeface="Maven Pro"/>
                <a:ea typeface="Roboto" pitchFamily="2" charset="0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fr-FR" dirty="0"/>
              <a:t>Après</a:t>
            </a:r>
          </a:p>
          <a:p>
            <a:r>
              <a:rPr lang="fr-FR" dirty="0"/>
              <a:t>réduction</a:t>
            </a:r>
          </a:p>
        </p:txBody>
      </p:sp>
      <p:sp>
        <p:nvSpPr>
          <p:cNvPr id="30" name="Flèche : droite rayée 29">
            <a:extLst>
              <a:ext uri="{FF2B5EF4-FFF2-40B4-BE49-F238E27FC236}">
                <a16:creationId xmlns:a16="http://schemas.microsoft.com/office/drawing/2014/main" id="{47300F5E-B00A-D998-1B32-E25043125572}"/>
              </a:ext>
            </a:extLst>
          </p:cNvPr>
          <p:cNvSpPr/>
          <p:nvPr/>
        </p:nvSpPr>
        <p:spPr>
          <a:xfrm>
            <a:off x="4754228" y="1472906"/>
            <a:ext cx="2681397" cy="689636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030A0"/>
                </a:solidFill>
                <a:effectLst/>
                <a:latin typeface="Maven Pro"/>
              </a:rPr>
              <a:t>PCA</a:t>
            </a:r>
            <a:endParaRPr lang="fr-FR" b="1" dirty="0">
              <a:solidFill>
                <a:srgbClr val="7030A0"/>
              </a:solidFill>
              <a:latin typeface="Maven Pro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762" y="2623872"/>
            <a:ext cx="6553074" cy="292942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6D8C9B5-7FEE-5124-0566-FD58FFD30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7587" y="2519266"/>
            <a:ext cx="3021420" cy="4094723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976597"/>
              </p:ext>
            </p:extLst>
          </p:nvPr>
        </p:nvGraphicFramePr>
        <p:xfrm>
          <a:off x="980641" y="5780866"/>
          <a:ext cx="4307544" cy="100584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Métriques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Score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Silhouette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0,351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093796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ARI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0,015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4B36760-1B52-56C7-5155-4F5CA7354B25}"/>
              </a:ext>
            </a:extLst>
          </p:cNvPr>
          <p:cNvSpPr/>
          <p:nvPr/>
        </p:nvSpPr>
        <p:spPr>
          <a:xfrm>
            <a:off x="3840143" y="43862"/>
            <a:ext cx="4509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E03A4E"/>
                </a:solidFill>
                <a:effectLst/>
                <a:latin typeface="Roboto" pitchFamily="2" charset="0"/>
                <a:ea typeface="Roboto" pitchFamily="2" charset="0"/>
              </a:rPr>
              <a:t>Classification avec images</a:t>
            </a:r>
            <a:endParaRPr lang="fr-FR" sz="2800" dirty="0">
              <a:solidFill>
                <a:srgbClr val="E03A4E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EFC05D2E-BA04-7D85-8D7E-0C3EA76932FF}"/>
              </a:ext>
            </a:extLst>
          </p:cNvPr>
          <p:cNvSpPr txBox="1"/>
          <p:nvPr/>
        </p:nvSpPr>
        <p:spPr>
          <a:xfrm>
            <a:off x="478536" y="540739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</a:rPr>
              <a:t>Approche SIFT : Analyse</a:t>
            </a:r>
          </a:p>
        </p:txBody>
      </p:sp>
    </p:spTree>
    <p:extLst>
      <p:ext uri="{BB962C8B-B14F-4D97-AF65-F5344CB8AC3E}">
        <p14:creationId xmlns:p14="http://schemas.microsoft.com/office/powerpoint/2010/main" val="174954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>
            <a:extLst>
              <a:ext uri="{FF2B5EF4-FFF2-40B4-BE49-F238E27FC236}">
                <a16:creationId xmlns:a16="http://schemas.microsoft.com/office/drawing/2014/main" id="{BF7150D4-1446-B27A-BE20-4BA8843DEE1C}"/>
              </a:ext>
            </a:extLst>
          </p:cNvPr>
          <p:cNvSpPr txBox="1"/>
          <p:nvPr/>
        </p:nvSpPr>
        <p:spPr>
          <a:xfrm>
            <a:off x="0" y="67385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2400" dirty="0">
                <a:solidFill>
                  <a:srgbClr val="FF579A"/>
                </a:solidFill>
              </a:rPr>
              <a:t>Approche transfert </a:t>
            </a:r>
            <a:r>
              <a:rPr lang="fr-FR" sz="2400" dirty="0" err="1">
                <a:solidFill>
                  <a:srgbClr val="FF579A"/>
                </a:solidFill>
              </a:rPr>
              <a:t>learning</a:t>
            </a:r>
            <a:r>
              <a:rPr lang="fr-FR" sz="2400" dirty="0">
                <a:solidFill>
                  <a:srgbClr val="FF579A"/>
                </a:solidFill>
              </a:rPr>
              <a:t> : VGG16 </a:t>
            </a:r>
          </a:p>
        </p:txBody>
      </p:sp>
      <p:sp>
        <p:nvSpPr>
          <p:cNvPr id="32" name="Freeform: Shape 33">
            <a:extLst>
              <a:ext uri="{FF2B5EF4-FFF2-40B4-BE49-F238E27FC236}">
                <a16:creationId xmlns:a16="http://schemas.microsoft.com/office/drawing/2014/main" id="{66ED8F21-05B7-A592-9468-A00B786653EF}"/>
              </a:ext>
            </a:extLst>
          </p:cNvPr>
          <p:cNvSpPr/>
          <p:nvPr/>
        </p:nvSpPr>
        <p:spPr>
          <a:xfrm>
            <a:off x="2035171" y="3721784"/>
            <a:ext cx="2342284" cy="2342284"/>
          </a:xfrm>
          <a:custGeom>
            <a:avLst/>
            <a:gdLst>
              <a:gd name="connsiteX0" fmla="*/ 2293994 w 2342283"/>
              <a:gd name="connsiteY0" fmla="*/ 1364460 h 2342283"/>
              <a:gd name="connsiteX1" fmla="*/ 1364460 w 2342283"/>
              <a:gd name="connsiteY1" fmla="*/ 2293994 h 2342283"/>
              <a:gd name="connsiteX2" fmla="*/ 1004455 w 2342283"/>
              <a:gd name="connsiteY2" fmla="*/ 2293994 h 2342283"/>
              <a:gd name="connsiteX3" fmla="*/ 74600 w 2342283"/>
              <a:gd name="connsiteY3" fmla="*/ 1364460 h 2342283"/>
              <a:gd name="connsiteX4" fmla="*/ 74600 w 2342283"/>
              <a:gd name="connsiteY4" fmla="*/ 1004455 h 2342283"/>
              <a:gd name="connsiteX5" fmla="*/ 1004134 w 2342283"/>
              <a:gd name="connsiteY5" fmla="*/ 74600 h 2342283"/>
              <a:gd name="connsiteX6" fmla="*/ 1364140 w 2342283"/>
              <a:gd name="connsiteY6" fmla="*/ 74600 h 2342283"/>
              <a:gd name="connsiteX7" fmla="*/ 2293673 w 2342283"/>
              <a:gd name="connsiteY7" fmla="*/ 1004134 h 2342283"/>
              <a:gd name="connsiteX8" fmla="*/ 2293994 w 2342283"/>
              <a:gd name="connsiteY8" fmla="*/ 1364460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2293994" y="1364460"/>
                </a:moveTo>
                <a:lnTo>
                  <a:pt x="1364460" y="2293994"/>
                </a:lnTo>
                <a:cubicBezTo>
                  <a:pt x="1264994" y="2393461"/>
                  <a:pt x="1103922" y="2393461"/>
                  <a:pt x="1004455" y="2293994"/>
                </a:cubicBezTo>
                <a:lnTo>
                  <a:pt x="74600" y="1364460"/>
                </a:lnTo>
                <a:cubicBezTo>
                  <a:pt x="-24867" y="1264994"/>
                  <a:pt x="-24867" y="1103922"/>
                  <a:pt x="74600" y="1004455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40" y="74600"/>
                </a:cubicBezTo>
                <a:lnTo>
                  <a:pt x="2293673" y="1004134"/>
                </a:lnTo>
                <a:cubicBezTo>
                  <a:pt x="2393461" y="1103601"/>
                  <a:pt x="2393461" y="1264994"/>
                  <a:pt x="2293994" y="1364460"/>
                </a:cubicBezTo>
                <a:close/>
              </a:path>
            </a:pathLst>
          </a:custGeom>
          <a:solidFill>
            <a:srgbClr val="F9386A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4">
            <a:extLst>
              <a:ext uri="{FF2B5EF4-FFF2-40B4-BE49-F238E27FC236}">
                <a16:creationId xmlns:a16="http://schemas.microsoft.com/office/drawing/2014/main" id="{F6A95A96-33B0-A3B9-7E34-5E078B8B4B00}"/>
              </a:ext>
            </a:extLst>
          </p:cNvPr>
          <p:cNvSpPr/>
          <p:nvPr/>
        </p:nvSpPr>
        <p:spPr>
          <a:xfrm>
            <a:off x="4034454" y="3721784"/>
            <a:ext cx="2342284" cy="2342284"/>
          </a:xfrm>
          <a:custGeom>
            <a:avLst/>
            <a:gdLst>
              <a:gd name="connsiteX0" fmla="*/ 1004134 w 2342283"/>
              <a:gd name="connsiteY0" fmla="*/ 2293994 h 2342283"/>
              <a:gd name="connsiteX1" fmla="*/ 74600 w 2342283"/>
              <a:gd name="connsiteY1" fmla="*/ 1364460 h 2342283"/>
              <a:gd name="connsiteX2" fmla="*/ 74600 w 2342283"/>
              <a:gd name="connsiteY2" fmla="*/ 1004455 h 2342283"/>
              <a:gd name="connsiteX3" fmla="*/ 1004134 w 2342283"/>
              <a:gd name="connsiteY3" fmla="*/ 74600 h 2342283"/>
              <a:gd name="connsiteX4" fmla="*/ 1364140 w 2342283"/>
              <a:gd name="connsiteY4" fmla="*/ 74600 h 2342283"/>
              <a:gd name="connsiteX5" fmla="*/ 2293673 w 2342283"/>
              <a:gd name="connsiteY5" fmla="*/ 1004134 h 2342283"/>
              <a:gd name="connsiteX6" fmla="*/ 2293673 w 2342283"/>
              <a:gd name="connsiteY6" fmla="*/ 1364140 h 2342283"/>
              <a:gd name="connsiteX7" fmla="*/ 1364140 w 2342283"/>
              <a:gd name="connsiteY7" fmla="*/ 2293673 h 2342283"/>
              <a:gd name="connsiteX8" fmla="*/ 1004134 w 2342283"/>
              <a:gd name="connsiteY8" fmla="*/ 2293994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1004134" y="2293994"/>
                </a:moveTo>
                <a:lnTo>
                  <a:pt x="74600" y="1364460"/>
                </a:lnTo>
                <a:cubicBezTo>
                  <a:pt x="-24867" y="1264994"/>
                  <a:pt x="-24867" y="1103922"/>
                  <a:pt x="74600" y="1004455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40" y="74600"/>
                </a:cubicBezTo>
                <a:lnTo>
                  <a:pt x="2293673" y="1004134"/>
                </a:lnTo>
                <a:cubicBezTo>
                  <a:pt x="2393140" y="1103601"/>
                  <a:pt x="2393140" y="1264673"/>
                  <a:pt x="2293673" y="1364140"/>
                </a:cubicBezTo>
                <a:lnTo>
                  <a:pt x="1364140" y="2293673"/>
                </a:lnTo>
                <a:cubicBezTo>
                  <a:pt x="1264994" y="2393461"/>
                  <a:pt x="1103601" y="2393461"/>
                  <a:pt x="1004134" y="2293994"/>
                </a:cubicBezTo>
                <a:close/>
              </a:path>
            </a:pathLst>
          </a:custGeom>
          <a:solidFill>
            <a:srgbClr val="00C3E6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448F50F-0653-FE66-A907-586FE87989FE}"/>
              </a:ext>
            </a:extLst>
          </p:cNvPr>
          <p:cNvSpPr/>
          <p:nvPr/>
        </p:nvSpPr>
        <p:spPr>
          <a:xfrm>
            <a:off x="6007427" y="3722104"/>
            <a:ext cx="2342284" cy="2342284"/>
          </a:xfrm>
          <a:custGeom>
            <a:avLst/>
            <a:gdLst>
              <a:gd name="connsiteX0" fmla="*/ 1004134 w 2342283"/>
              <a:gd name="connsiteY0" fmla="*/ 2293673 h 2342283"/>
              <a:gd name="connsiteX1" fmla="*/ 74600 w 2342283"/>
              <a:gd name="connsiteY1" fmla="*/ 1364140 h 2342283"/>
              <a:gd name="connsiteX2" fmla="*/ 74600 w 2342283"/>
              <a:gd name="connsiteY2" fmla="*/ 1004134 h 2342283"/>
              <a:gd name="connsiteX3" fmla="*/ 1004134 w 2342283"/>
              <a:gd name="connsiteY3" fmla="*/ 74600 h 2342283"/>
              <a:gd name="connsiteX4" fmla="*/ 1364140 w 2342283"/>
              <a:gd name="connsiteY4" fmla="*/ 74600 h 2342283"/>
              <a:gd name="connsiteX5" fmla="*/ 2293673 w 2342283"/>
              <a:gd name="connsiteY5" fmla="*/ 1004134 h 2342283"/>
              <a:gd name="connsiteX6" fmla="*/ 2293673 w 2342283"/>
              <a:gd name="connsiteY6" fmla="*/ 1364140 h 2342283"/>
              <a:gd name="connsiteX7" fmla="*/ 1364140 w 2342283"/>
              <a:gd name="connsiteY7" fmla="*/ 2293673 h 2342283"/>
              <a:gd name="connsiteX8" fmla="*/ 1004134 w 2342283"/>
              <a:gd name="connsiteY8" fmla="*/ 2293673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1004134" y="2293673"/>
                </a:moveTo>
                <a:lnTo>
                  <a:pt x="74600" y="1364140"/>
                </a:lnTo>
                <a:cubicBezTo>
                  <a:pt x="-24867" y="1264673"/>
                  <a:pt x="-24867" y="1103601"/>
                  <a:pt x="74600" y="1004134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40" y="74600"/>
                </a:cubicBezTo>
                <a:lnTo>
                  <a:pt x="2293673" y="1004134"/>
                </a:lnTo>
                <a:cubicBezTo>
                  <a:pt x="2393140" y="1103601"/>
                  <a:pt x="2393140" y="1264673"/>
                  <a:pt x="2293673" y="1364140"/>
                </a:cubicBezTo>
                <a:lnTo>
                  <a:pt x="1364140" y="2293673"/>
                </a:lnTo>
                <a:cubicBezTo>
                  <a:pt x="1264673" y="2393140"/>
                  <a:pt x="1103601" y="2393140"/>
                  <a:pt x="1004134" y="2293673"/>
                </a:cubicBezTo>
                <a:close/>
              </a:path>
            </a:pathLst>
          </a:custGeom>
          <a:solidFill>
            <a:srgbClr val="FFA300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6">
            <a:extLst>
              <a:ext uri="{FF2B5EF4-FFF2-40B4-BE49-F238E27FC236}">
                <a16:creationId xmlns:a16="http://schemas.microsoft.com/office/drawing/2014/main" id="{48657901-5BAF-3216-10AA-11780351DF19}"/>
              </a:ext>
            </a:extLst>
          </p:cNvPr>
          <p:cNvSpPr/>
          <p:nvPr/>
        </p:nvSpPr>
        <p:spPr>
          <a:xfrm>
            <a:off x="8006710" y="3721784"/>
            <a:ext cx="2342284" cy="2342284"/>
          </a:xfrm>
          <a:custGeom>
            <a:avLst/>
            <a:gdLst>
              <a:gd name="connsiteX0" fmla="*/ 2293673 w 2342283"/>
              <a:gd name="connsiteY0" fmla="*/ 1364460 h 2342283"/>
              <a:gd name="connsiteX1" fmla="*/ 1364139 w 2342283"/>
              <a:gd name="connsiteY1" fmla="*/ 2293994 h 2342283"/>
              <a:gd name="connsiteX2" fmla="*/ 1004134 w 2342283"/>
              <a:gd name="connsiteY2" fmla="*/ 2293994 h 2342283"/>
              <a:gd name="connsiteX3" fmla="*/ 74600 w 2342283"/>
              <a:gd name="connsiteY3" fmla="*/ 1364460 h 2342283"/>
              <a:gd name="connsiteX4" fmla="*/ 74600 w 2342283"/>
              <a:gd name="connsiteY4" fmla="*/ 1004455 h 2342283"/>
              <a:gd name="connsiteX5" fmla="*/ 1004134 w 2342283"/>
              <a:gd name="connsiteY5" fmla="*/ 74600 h 2342283"/>
              <a:gd name="connsiteX6" fmla="*/ 1364139 w 2342283"/>
              <a:gd name="connsiteY6" fmla="*/ 74600 h 2342283"/>
              <a:gd name="connsiteX7" fmla="*/ 2293673 w 2342283"/>
              <a:gd name="connsiteY7" fmla="*/ 1004134 h 2342283"/>
              <a:gd name="connsiteX8" fmla="*/ 2293673 w 2342283"/>
              <a:gd name="connsiteY8" fmla="*/ 1364460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2293673" y="1364460"/>
                </a:moveTo>
                <a:lnTo>
                  <a:pt x="1364139" y="2293994"/>
                </a:lnTo>
                <a:cubicBezTo>
                  <a:pt x="1264673" y="2393461"/>
                  <a:pt x="1103601" y="2393461"/>
                  <a:pt x="1004134" y="2293994"/>
                </a:cubicBezTo>
                <a:lnTo>
                  <a:pt x="74600" y="1364460"/>
                </a:lnTo>
                <a:cubicBezTo>
                  <a:pt x="-24867" y="1264994"/>
                  <a:pt x="-24867" y="1103922"/>
                  <a:pt x="74600" y="1004455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39" y="74600"/>
                </a:cubicBezTo>
                <a:lnTo>
                  <a:pt x="2293673" y="1004134"/>
                </a:lnTo>
                <a:cubicBezTo>
                  <a:pt x="2393140" y="1103601"/>
                  <a:pt x="2393140" y="1264994"/>
                  <a:pt x="2293673" y="1364460"/>
                </a:cubicBezTo>
                <a:close/>
              </a:path>
            </a:pathLst>
          </a:custGeom>
          <a:solidFill>
            <a:srgbClr val="00B59A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37">
            <a:extLst>
              <a:ext uri="{FF2B5EF4-FFF2-40B4-BE49-F238E27FC236}">
                <a16:creationId xmlns:a16="http://schemas.microsoft.com/office/drawing/2014/main" id="{19AEB242-C1FF-501F-66CC-3FD5888700CA}"/>
              </a:ext>
            </a:extLst>
          </p:cNvPr>
          <p:cNvSpPr/>
          <p:nvPr/>
        </p:nvSpPr>
        <p:spPr>
          <a:xfrm>
            <a:off x="3719529" y="4852336"/>
            <a:ext cx="5968010" cy="128344"/>
          </a:xfrm>
          <a:custGeom>
            <a:avLst/>
            <a:gdLst>
              <a:gd name="connsiteX0" fmla="*/ 0 w 5968010"/>
              <a:gd name="connsiteY0" fmla="*/ 0 h 128344"/>
              <a:gd name="connsiteX1" fmla="*/ 5996888 w 5968010"/>
              <a:gd name="connsiteY1" fmla="*/ 0 h 128344"/>
              <a:gd name="connsiteX2" fmla="*/ 5996888 w 5968010"/>
              <a:gd name="connsiteY2" fmla="*/ 147917 h 128344"/>
              <a:gd name="connsiteX3" fmla="*/ 0 w 5968010"/>
              <a:gd name="connsiteY3" fmla="*/ 147917 h 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010" h="128344">
                <a:moveTo>
                  <a:pt x="0" y="0"/>
                </a:moveTo>
                <a:lnTo>
                  <a:pt x="5996888" y="0"/>
                </a:lnTo>
                <a:lnTo>
                  <a:pt x="5996888" y="147917"/>
                </a:lnTo>
                <a:lnTo>
                  <a:pt x="0" y="147917"/>
                </a:lnTo>
                <a:close/>
              </a:path>
            </a:pathLst>
          </a:cu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Oval 39">
            <a:extLst>
              <a:ext uri="{FF2B5EF4-FFF2-40B4-BE49-F238E27FC236}">
                <a16:creationId xmlns:a16="http://schemas.microsoft.com/office/drawing/2014/main" id="{4759FBC7-17C0-B349-BFE9-0EDE1B4442BC}"/>
              </a:ext>
            </a:extLst>
          </p:cNvPr>
          <p:cNvSpPr/>
          <p:nvPr/>
        </p:nvSpPr>
        <p:spPr>
          <a:xfrm>
            <a:off x="4613768" y="4301098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0" name="Oval 41">
            <a:extLst>
              <a:ext uri="{FF2B5EF4-FFF2-40B4-BE49-F238E27FC236}">
                <a16:creationId xmlns:a16="http://schemas.microsoft.com/office/drawing/2014/main" id="{67EF6E97-DCF5-8D5E-0FD3-F4BA300F37CE}"/>
              </a:ext>
            </a:extLst>
          </p:cNvPr>
          <p:cNvSpPr/>
          <p:nvPr/>
        </p:nvSpPr>
        <p:spPr>
          <a:xfrm>
            <a:off x="2614485" y="4301098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Oval 43">
            <a:extLst>
              <a:ext uri="{FF2B5EF4-FFF2-40B4-BE49-F238E27FC236}">
                <a16:creationId xmlns:a16="http://schemas.microsoft.com/office/drawing/2014/main" id="{0AF4FE9A-759B-E251-218B-1AEE48FC25B1}"/>
              </a:ext>
            </a:extLst>
          </p:cNvPr>
          <p:cNvSpPr/>
          <p:nvPr/>
        </p:nvSpPr>
        <p:spPr>
          <a:xfrm>
            <a:off x="8586024" y="4301098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Oval 45">
            <a:extLst>
              <a:ext uri="{FF2B5EF4-FFF2-40B4-BE49-F238E27FC236}">
                <a16:creationId xmlns:a16="http://schemas.microsoft.com/office/drawing/2014/main" id="{6FBAEC11-27AA-27DF-6B98-F5ED9F67794D}"/>
              </a:ext>
            </a:extLst>
          </p:cNvPr>
          <p:cNvSpPr/>
          <p:nvPr/>
        </p:nvSpPr>
        <p:spPr>
          <a:xfrm>
            <a:off x="6586741" y="4301098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Inhaltsplatzhalter 4">
            <a:extLst>
              <a:ext uri="{FF2B5EF4-FFF2-40B4-BE49-F238E27FC236}">
                <a16:creationId xmlns:a16="http://schemas.microsoft.com/office/drawing/2014/main" id="{0421A377-4F77-EAF2-CBA7-D23CABBFC99A}"/>
              </a:ext>
            </a:extLst>
          </p:cNvPr>
          <p:cNvSpPr txBox="1">
            <a:spLocks/>
          </p:cNvSpPr>
          <p:nvPr/>
        </p:nvSpPr>
        <p:spPr>
          <a:xfrm>
            <a:off x="2415398" y="6198501"/>
            <a:ext cx="15818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4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Extraction des caractéristiques</a:t>
            </a:r>
            <a:endParaRPr lang="fr-FR" sz="1050" dirty="0">
              <a:solidFill>
                <a:srgbClr val="FF3654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7" name="Inhaltsplatzhalter 4">
            <a:extLst>
              <a:ext uri="{FF2B5EF4-FFF2-40B4-BE49-F238E27FC236}">
                <a16:creationId xmlns:a16="http://schemas.microsoft.com/office/drawing/2014/main" id="{B2D16065-CC2E-AA7C-E3C4-D3FC170C698D}"/>
              </a:ext>
            </a:extLst>
          </p:cNvPr>
          <p:cNvSpPr txBox="1">
            <a:spLocks/>
          </p:cNvSpPr>
          <p:nvPr/>
        </p:nvSpPr>
        <p:spPr>
          <a:xfrm>
            <a:off x="4435464" y="6198501"/>
            <a:ext cx="15818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400" b="1" dirty="0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Réduction de dimensions</a:t>
            </a:r>
            <a:endParaRPr lang="fr-FR" sz="1050" dirty="0">
              <a:solidFill>
                <a:srgbClr val="00C3E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0" name="Inhaltsplatzhalter 4">
            <a:extLst>
              <a:ext uri="{FF2B5EF4-FFF2-40B4-BE49-F238E27FC236}">
                <a16:creationId xmlns:a16="http://schemas.microsoft.com/office/drawing/2014/main" id="{7B5C201E-3698-2B3A-EE74-DAA95771A506}"/>
              </a:ext>
            </a:extLst>
          </p:cNvPr>
          <p:cNvSpPr txBox="1">
            <a:spLocks/>
          </p:cNvSpPr>
          <p:nvPr/>
        </p:nvSpPr>
        <p:spPr>
          <a:xfrm>
            <a:off x="6387654" y="6290834"/>
            <a:ext cx="1581828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600" b="1" dirty="0">
                <a:solidFill>
                  <a:srgbClr val="FFA300"/>
                </a:solidFill>
                <a:latin typeface="Roboto" pitchFamily="2" charset="0"/>
                <a:ea typeface="Roboto" pitchFamily="2" charset="0"/>
              </a:rPr>
              <a:t>Analyse visuelle</a:t>
            </a:r>
            <a:endParaRPr lang="fr-FR" sz="1100" dirty="0">
              <a:solidFill>
                <a:srgbClr val="FFA3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3" name="Inhaltsplatzhalter 4">
            <a:extLst>
              <a:ext uri="{FF2B5EF4-FFF2-40B4-BE49-F238E27FC236}">
                <a16:creationId xmlns:a16="http://schemas.microsoft.com/office/drawing/2014/main" id="{BD5F0067-0616-C54E-EBFD-C43170B822D3}"/>
              </a:ext>
            </a:extLst>
          </p:cNvPr>
          <p:cNvSpPr txBox="1">
            <a:spLocks/>
          </p:cNvSpPr>
          <p:nvPr/>
        </p:nvSpPr>
        <p:spPr>
          <a:xfrm>
            <a:off x="8386937" y="6167723"/>
            <a:ext cx="158182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600" b="1" dirty="0">
                <a:solidFill>
                  <a:srgbClr val="00B59A"/>
                </a:solidFill>
                <a:latin typeface="Roboto" pitchFamily="2" charset="0"/>
                <a:ea typeface="Roboto" pitchFamily="2" charset="0"/>
              </a:rPr>
              <a:t>Analyse quantitative</a:t>
            </a:r>
            <a:endParaRPr lang="fr-FR" sz="1100" dirty="0">
              <a:solidFill>
                <a:srgbClr val="00B59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5" name="Graphic 24">
            <a:extLst>
              <a:ext uri="{FF2B5EF4-FFF2-40B4-BE49-F238E27FC236}">
                <a16:creationId xmlns:a16="http://schemas.microsoft.com/office/drawing/2014/main" id="{D7DEE168-A20D-7EC8-EE3B-FF743EE29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0280" y="4616389"/>
            <a:ext cx="463618" cy="569589"/>
          </a:xfrm>
          <a:prstGeom prst="rect">
            <a:avLst/>
          </a:prstGeom>
        </p:spPr>
      </p:pic>
      <p:pic>
        <p:nvPicPr>
          <p:cNvPr id="126" name="Graphic 25">
            <a:extLst>
              <a:ext uri="{FF2B5EF4-FFF2-40B4-BE49-F238E27FC236}">
                <a16:creationId xmlns:a16="http://schemas.microsoft.com/office/drawing/2014/main" id="{9FDF7AFC-3674-9BB8-54DE-6B8A8FFD7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154" y="4625921"/>
            <a:ext cx="573707" cy="573707"/>
          </a:xfrm>
          <a:prstGeom prst="rect">
            <a:avLst/>
          </a:prstGeom>
        </p:spPr>
      </p:pic>
      <p:grpSp>
        <p:nvGrpSpPr>
          <p:cNvPr id="127" name="Group 26">
            <a:extLst>
              <a:ext uri="{FF2B5EF4-FFF2-40B4-BE49-F238E27FC236}">
                <a16:creationId xmlns:a16="http://schemas.microsoft.com/office/drawing/2014/main" id="{76125032-F474-4B4E-5CBF-C2E4AF17C93D}"/>
              </a:ext>
            </a:extLst>
          </p:cNvPr>
          <p:cNvGrpSpPr/>
          <p:nvPr/>
        </p:nvGrpSpPr>
        <p:grpSpPr>
          <a:xfrm>
            <a:off x="2891365" y="4644905"/>
            <a:ext cx="618161" cy="512558"/>
            <a:chOff x="5173732" y="2861708"/>
            <a:chExt cx="457200" cy="379095"/>
          </a:xfrm>
          <a:solidFill>
            <a:schemeClr val="bg2">
              <a:lumMod val="50000"/>
            </a:schemeClr>
          </a:solidFill>
        </p:grpSpPr>
        <p:sp>
          <p:nvSpPr>
            <p:cNvPr id="128" name="Freeform: Shape 27">
              <a:extLst>
                <a:ext uri="{FF2B5EF4-FFF2-40B4-BE49-F238E27FC236}">
                  <a16:creationId xmlns:a16="http://schemas.microsoft.com/office/drawing/2014/main" id="{E1D3FAB9-94C0-96AA-D4FD-6CFA10AA58EF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8">
              <a:extLst>
                <a:ext uri="{FF2B5EF4-FFF2-40B4-BE49-F238E27FC236}">
                  <a16:creationId xmlns:a16="http://schemas.microsoft.com/office/drawing/2014/main" id="{9FACDCA7-141F-3D79-5D79-DFA72C794550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0" name="Graphic 17">
            <a:extLst>
              <a:ext uri="{FF2B5EF4-FFF2-40B4-BE49-F238E27FC236}">
                <a16:creationId xmlns:a16="http://schemas.microsoft.com/office/drawing/2014/main" id="{42FD401F-0974-420C-6498-8D175D381961}"/>
              </a:ext>
            </a:extLst>
          </p:cNvPr>
          <p:cNvSpPr/>
          <p:nvPr/>
        </p:nvSpPr>
        <p:spPr>
          <a:xfrm>
            <a:off x="6891906" y="4603729"/>
            <a:ext cx="609073" cy="594909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1" name="Picture 2" descr="Représentation VGG16">
            <a:extLst>
              <a:ext uri="{FF2B5EF4-FFF2-40B4-BE49-F238E27FC236}">
                <a16:creationId xmlns:a16="http://schemas.microsoft.com/office/drawing/2014/main" id="{711E7BE7-58B2-DBC5-D166-B1E057FE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74" y="1062661"/>
            <a:ext cx="3865395" cy="217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48">
            <a:extLst>
              <a:ext uri="{FF2B5EF4-FFF2-40B4-BE49-F238E27FC236}">
                <a16:creationId xmlns:a16="http://schemas.microsoft.com/office/drawing/2014/main" id="{446FB494-CC32-3612-C26E-939554A27515}"/>
              </a:ext>
            </a:extLst>
          </p:cNvPr>
          <p:cNvSpPr txBox="1"/>
          <p:nvPr/>
        </p:nvSpPr>
        <p:spPr>
          <a:xfrm>
            <a:off x="6096000" y="422105"/>
            <a:ext cx="1127872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>
                <a:solidFill>
                  <a:srgbClr val="E03A4E"/>
                </a:solidFill>
              </a:rPr>
              <a:t>Principe</a:t>
            </a:r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4DAFAB8E-7216-0ECA-5177-90DF26857623}"/>
              </a:ext>
            </a:extLst>
          </p:cNvPr>
          <p:cNvSpPr txBox="1"/>
          <p:nvPr/>
        </p:nvSpPr>
        <p:spPr>
          <a:xfrm>
            <a:off x="4299020" y="1270757"/>
            <a:ext cx="7605523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Maven Pro"/>
              </a:rPr>
              <a:t>R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Maven Pro"/>
              </a:rPr>
              <a:t>éseau de neurones convolutif composé de 16 couches, dont 13 couches convolutives et 3 couches </a:t>
            </a:r>
            <a:r>
              <a:rPr lang="fr-FR" sz="1600" b="1" i="0" dirty="0" err="1">
                <a:solidFill>
                  <a:schemeClr val="bg1"/>
                </a:solidFill>
                <a:effectLst/>
                <a:latin typeface="Maven Pro"/>
              </a:rPr>
              <a:t>fully-connected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Maven Pro"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Maven Pro"/>
              </a:rPr>
              <a:t>P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Maven Pro"/>
              </a:rPr>
              <a:t>ré-entraîné sur l'ensemble de données </a:t>
            </a:r>
            <a:r>
              <a:rPr lang="fr-FR" sz="1600" b="1" i="0" dirty="0" err="1">
                <a:solidFill>
                  <a:schemeClr val="bg1"/>
                </a:solidFill>
                <a:effectLst/>
                <a:latin typeface="Maven Pro"/>
              </a:rPr>
              <a:t>ImageNet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Maven Pro"/>
              </a:rPr>
              <a:t>, qui contient plus de 1,2 million d'images classées dans 1,000 catégories</a:t>
            </a:r>
            <a:r>
              <a:rPr lang="fr-FR" sz="1600" b="1" dirty="0">
                <a:solidFill>
                  <a:schemeClr val="bg1"/>
                </a:solidFill>
                <a:latin typeface="Maven Pro"/>
              </a:rPr>
              <a:t> 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i="0" dirty="0">
                <a:solidFill>
                  <a:schemeClr val="bg1"/>
                </a:solidFill>
                <a:effectLst/>
                <a:latin typeface="Maven Pro"/>
              </a:rPr>
              <a:t>Pour l’utiliser, il est nécessaire de supprimer les couches </a:t>
            </a:r>
            <a:r>
              <a:rPr lang="fr-FR" sz="1600" b="1" i="0" dirty="0" err="1">
                <a:solidFill>
                  <a:schemeClr val="bg1"/>
                </a:solidFill>
                <a:effectLst/>
                <a:latin typeface="Maven Pro"/>
              </a:rPr>
              <a:t>fully-connected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Maven Pro"/>
              </a:rPr>
              <a:t> du modèle. </a:t>
            </a:r>
          </a:p>
        </p:txBody>
      </p:sp>
      <p:sp>
        <p:nvSpPr>
          <p:cNvPr id="192" name="TextBox 48">
            <a:extLst>
              <a:ext uri="{FF2B5EF4-FFF2-40B4-BE49-F238E27FC236}">
                <a16:creationId xmlns:a16="http://schemas.microsoft.com/office/drawing/2014/main" id="{EA3D5B2F-B045-946A-54E3-16C268A548EA}"/>
              </a:ext>
            </a:extLst>
          </p:cNvPr>
          <p:cNvSpPr txBox="1"/>
          <p:nvPr/>
        </p:nvSpPr>
        <p:spPr>
          <a:xfrm>
            <a:off x="5831264" y="3120702"/>
            <a:ext cx="135592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2000" b="1" i="0" u="none" strike="noStrike" cap="none">
                <a:solidFill>
                  <a:srgbClr val="7D25B1"/>
                </a:solidFill>
                <a:latin typeface="Share Tech"/>
                <a:ea typeface="Share Tech"/>
                <a:cs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9pPr>
          </a:lstStyle>
          <a:p>
            <a:pPr algn="ctr"/>
            <a:r>
              <a:rPr lang="fr-FR" sz="1800" dirty="0"/>
              <a:t>Démarche</a:t>
            </a:r>
          </a:p>
        </p:txBody>
      </p:sp>
    </p:spTree>
    <p:extLst>
      <p:ext uri="{BB962C8B-B14F-4D97-AF65-F5344CB8AC3E}">
        <p14:creationId xmlns:p14="http://schemas.microsoft.com/office/powerpoint/2010/main" val="20068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  <p:bldP spid="40" grpId="0" animBg="1"/>
      <p:bldP spid="107" grpId="0" animBg="1"/>
      <p:bldP spid="109" grpId="0" animBg="1"/>
      <p:bldP spid="110" grpId="0" animBg="1"/>
      <p:bldP spid="111" grpId="0" animBg="1"/>
      <p:bldP spid="112" grpId="0" animBg="1"/>
      <p:bldP spid="114" grpId="0"/>
      <p:bldP spid="117" grpId="0"/>
      <p:bldP spid="120" grpId="0"/>
      <p:bldP spid="123" grpId="0"/>
      <p:bldP spid="1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38DF11-41D3-3B04-D29B-88A64BA263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74D361BC-5BAF-6031-C695-6D0622328057}"/>
              </a:ext>
            </a:extLst>
          </p:cNvPr>
          <p:cNvGrpSpPr/>
          <p:nvPr/>
        </p:nvGrpSpPr>
        <p:grpSpPr>
          <a:xfrm>
            <a:off x="110675" y="1234936"/>
            <a:ext cx="3880942" cy="1148208"/>
            <a:chOff x="1379568" y="2462915"/>
            <a:chExt cx="4488331" cy="1327909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53582345-CF77-537C-45FA-90A684A63793}"/>
                </a:ext>
              </a:extLst>
            </p:cNvPr>
            <p:cNvGrpSpPr/>
            <p:nvPr/>
          </p:nvGrpSpPr>
          <p:grpSpPr>
            <a:xfrm>
              <a:off x="1379568" y="2462915"/>
              <a:ext cx="4488331" cy="1327909"/>
              <a:chOff x="1379568" y="2462915"/>
              <a:chExt cx="4488331" cy="1327909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01CFEE78-0EFF-EDA5-EC05-814CACA97ABE}"/>
                  </a:ext>
                </a:extLst>
              </p:cNvPr>
              <p:cNvSpPr/>
              <p:nvPr/>
            </p:nvSpPr>
            <p:spPr>
              <a:xfrm>
                <a:off x="1379568" y="2462915"/>
                <a:ext cx="4488331" cy="1327909"/>
              </a:xfrm>
              <a:custGeom>
                <a:avLst/>
                <a:gdLst>
                  <a:gd name="connsiteX0" fmla="*/ 254958 w 4488330"/>
                  <a:gd name="connsiteY0" fmla="*/ 1350749 h 1327908"/>
                  <a:gd name="connsiteX1" fmla="*/ 0 w 4488330"/>
                  <a:gd name="connsiteY1" fmla="*/ 1095790 h 1327908"/>
                  <a:gd name="connsiteX2" fmla="*/ 0 w 4488330"/>
                  <a:gd name="connsiteY2" fmla="*/ 254958 h 1327908"/>
                  <a:gd name="connsiteX3" fmla="*/ 254958 w 4488330"/>
                  <a:gd name="connsiteY3" fmla="*/ 0 h 1327908"/>
                  <a:gd name="connsiteX4" fmla="*/ 4247714 w 4488330"/>
                  <a:gd name="connsiteY4" fmla="*/ 0 h 1327908"/>
                  <a:gd name="connsiteX5" fmla="*/ 4502672 w 4488330"/>
                  <a:gd name="connsiteY5" fmla="*/ 254958 h 1327908"/>
                  <a:gd name="connsiteX6" fmla="*/ 4502672 w 4488330"/>
                  <a:gd name="connsiteY6" fmla="*/ 1095525 h 1327908"/>
                  <a:gd name="connsiteX7" fmla="*/ 4247714 w 4488330"/>
                  <a:gd name="connsiteY7" fmla="*/ 1350483 h 1327908"/>
                  <a:gd name="connsiteX8" fmla="*/ 254958 w 4488330"/>
                  <a:gd name="connsiteY8" fmla="*/ 1350483 h 132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330" h="1327908">
                    <a:moveTo>
                      <a:pt x="254958" y="1350749"/>
                    </a:moveTo>
                    <a:cubicBezTo>
                      <a:pt x="114200" y="1350749"/>
                      <a:pt x="0" y="1236283"/>
                      <a:pt x="0" y="1095790"/>
                    </a:cubicBezTo>
                    <a:lnTo>
                      <a:pt x="0" y="254958"/>
                    </a:lnTo>
                    <a:cubicBezTo>
                      <a:pt x="0" y="114200"/>
                      <a:pt x="114466" y="0"/>
                      <a:pt x="254958" y="0"/>
                    </a:cubicBezTo>
                    <a:lnTo>
                      <a:pt x="4247714" y="0"/>
                    </a:lnTo>
                    <a:cubicBezTo>
                      <a:pt x="4388473" y="0"/>
                      <a:pt x="4502672" y="114466"/>
                      <a:pt x="4502672" y="254958"/>
                    </a:cubicBezTo>
                    <a:lnTo>
                      <a:pt x="4502672" y="1095525"/>
                    </a:lnTo>
                    <a:cubicBezTo>
                      <a:pt x="4502672" y="1236283"/>
                      <a:pt x="4388207" y="1350483"/>
                      <a:pt x="4247714" y="1350483"/>
                    </a:cubicBezTo>
                    <a:lnTo>
                      <a:pt x="254958" y="13504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8">
                <a:extLst>
                  <a:ext uri="{FF2B5EF4-FFF2-40B4-BE49-F238E27FC236}">
                    <a16:creationId xmlns:a16="http://schemas.microsoft.com/office/drawing/2014/main" id="{7CC96B88-40BB-C1A4-1473-0748CEE5B877}"/>
                  </a:ext>
                </a:extLst>
              </p:cNvPr>
              <p:cNvSpPr/>
              <p:nvPr/>
            </p:nvSpPr>
            <p:spPr>
              <a:xfrm>
                <a:off x="1471990" y="2555337"/>
                <a:ext cx="4302424" cy="1142001"/>
              </a:xfrm>
              <a:custGeom>
                <a:avLst/>
                <a:gdLst>
                  <a:gd name="connsiteX0" fmla="*/ 162536 w 4302423"/>
                  <a:gd name="connsiteY0" fmla="*/ 1165904 h 1142001"/>
                  <a:gd name="connsiteX1" fmla="*/ 0 w 4302423"/>
                  <a:gd name="connsiteY1" fmla="*/ 1003368 h 1142001"/>
                  <a:gd name="connsiteX2" fmla="*/ 0 w 4302423"/>
                  <a:gd name="connsiteY2" fmla="*/ 162536 h 1142001"/>
                  <a:gd name="connsiteX3" fmla="*/ 162536 w 4302423"/>
                  <a:gd name="connsiteY3" fmla="*/ 0 h 1142001"/>
                  <a:gd name="connsiteX4" fmla="*/ 4155292 w 4302423"/>
                  <a:gd name="connsiteY4" fmla="*/ 0 h 1142001"/>
                  <a:gd name="connsiteX5" fmla="*/ 4317828 w 4302423"/>
                  <a:gd name="connsiteY5" fmla="*/ 162536 h 1142001"/>
                  <a:gd name="connsiteX6" fmla="*/ 4317828 w 4302423"/>
                  <a:gd name="connsiteY6" fmla="*/ 1003102 h 1142001"/>
                  <a:gd name="connsiteX7" fmla="*/ 4155292 w 4302423"/>
                  <a:gd name="connsiteY7" fmla="*/ 1165638 h 1142001"/>
                  <a:gd name="connsiteX8" fmla="*/ 162536 w 4302423"/>
                  <a:gd name="connsiteY8" fmla="*/ 1165638 h 11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2423" h="1142001">
                    <a:moveTo>
                      <a:pt x="162536" y="1165904"/>
                    </a:moveTo>
                    <a:cubicBezTo>
                      <a:pt x="72769" y="1165904"/>
                      <a:pt x="0" y="1092869"/>
                      <a:pt x="0" y="1003368"/>
                    </a:cubicBezTo>
                    <a:lnTo>
                      <a:pt x="0" y="162536"/>
                    </a:lnTo>
                    <a:cubicBezTo>
                      <a:pt x="0" y="72769"/>
                      <a:pt x="73035" y="0"/>
                      <a:pt x="162536" y="0"/>
                    </a:cubicBezTo>
                    <a:lnTo>
                      <a:pt x="4155292" y="0"/>
                    </a:lnTo>
                    <a:cubicBezTo>
                      <a:pt x="4245058" y="0"/>
                      <a:pt x="4317828" y="73035"/>
                      <a:pt x="4317828" y="162536"/>
                    </a:cubicBezTo>
                    <a:lnTo>
                      <a:pt x="4317828" y="1003102"/>
                    </a:lnTo>
                    <a:cubicBezTo>
                      <a:pt x="4317828" y="1092869"/>
                      <a:pt x="4244793" y="1165638"/>
                      <a:pt x="4155292" y="1165638"/>
                    </a:cubicBezTo>
                    <a:lnTo>
                      <a:pt x="162536" y="1165638"/>
                    </a:lnTo>
                    <a:close/>
                  </a:path>
                </a:pathLst>
              </a:custGeom>
              <a:solidFill>
                <a:srgbClr val="FF3654"/>
              </a:soli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8A48DB47-2643-6957-AB70-8BD4FC731CAF}"/>
                </a:ext>
              </a:extLst>
            </p:cNvPr>
            <p:cNvSpPr/>
            <p:nvPr/>
          </p:nvSpPr>
          <p:spPr>
            <a:xfrm>
              <a:off x="1502798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B5875-C57B-04EF-587D-8DB42C098969}"/>
              </a:ext>
            </a:extLst>
          </p:cNvPr>
          <p:cNvSpPr/>
          <p:nvPr/>
        </p:nvSpPr>
        <p:spPr>
          <a:xfrm>
            <a:off x="1447696" y="1182500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E2002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A79DE1-B8E7-61BA-0E75-729E559BE07E}"/>
              </a:ext>
            </a:extLst>
          </p:cNvPr>
          <p:cNvSpPr/>
          <p:nvPr/>
        </p:nvSpPr>
        <p:spPr>
          <a:xfrm>
            <a:off x="478536" y="1167816"/>
            <a:ext cx="1055045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FF3654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0555A4AA-7768-27B9-C562-74DA11CC65AD}"/>
              </a:ext>
            </a:extLst>
          </p:cNvPr>
          <p:cNvGrpSpPr/>
          <p:nvPr/>
        </p:nvGrpSpPr>
        <p:grpSpPr>
          <a:xfrm>
            <a:off x="8066260" y="1234936"/>
            <a:ext cx="3880942" cy="1148208"/>
            <a:chOff x="6324101" y="2462915"/>
            <a:chExt cx="4488331" cy="1327909"/>
          </a:xfrm>
        </p:grpSpPr>
        <p:sp>
          <p:nvSpPr>
            <p:cNvPr id="16" name="Freeform: Shape 42">
              <a:extLst>
                <a:ext uri="{FF2B5EF4-FFF2-40B4-BE49-F238E27FC236}">
                  <a16:creationId xmlns:a16="http://schemas.microsoft.com/office/drawing/2014/main" id="{B49E88C4-90F0-28AC-470D-E4A91F99AE92}"/>
                </a:ext>
              </a:extLst>
            </p:cNvPr>
            <p:cNvSpPr/>
            <p:nvPr/>
          </p:nvSpPr>
          <p:spPr>
            <a:xfrm>
              <a:off x="6324101" y="2462915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47">
              <a:extLst>
                <a:ext uri="{FF2B5EF4-FFF2-40B4-BE49-F238E27FC236}">
                  <a16:creationId xmlns:a16="http://schemas.microsoft.com/office/drawing/2014/main" id="{2F2E208C-A5B4-0A48-5CF9-17F2F7B462DA}"/>
                </a:ext>
              </a:extLst>
            </p:cNvPr>
            <p:cNvSpPr/>
            <p:nvPr/>
          </p:nvSpPr>
          <p:spPr>
            <a:xfrm>
              <a:off x="6416523" y="2555337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C7EE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28C8641B-3CB1-83B0-5C22-9906541AF812}"/>
                </a:ext>
              </a:extLst>
            </p:cNvPr>
            <p:cNvSpPr/>
            <p:nvPr/>
          </p:nvSpPr>
          <p:spPr>
            <a:xfrm>
              <a:off x="6447331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50">
            <a:extLst>
              <a:ext uri="{FF2B5EF4-FFF2-40B4-BE49-F238E27FC236}">
                <a16:creationId xmlns:a16="http://schemas.microsoft.com/office/drawing/2014/main" id="{AFCD550C-E410-3F69-57B8-E5088DD1CC08}"/>
              </a:ext>
            </a:extLst>
          </p:cNvPr>
          <p:cNvSpPr/>
          <p:nvPr/>
        </p:nvSpPr>
        <p:spPr>
          <a:xfrm>
            <a:off x="9411129" y="1175272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00A0C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51">
            <a:extLst>
              <a:ext uri="{FF2B5EF4-FFF2-40B4-BE49-F238E27FC236}">
                <a16:creationId xmlns:a16="http://schemas.microsoft.com/office/drawing/2014/main" id="{78B65297-FD62-B54E-3CFB-4FE86EC9B2F8}"/>
              </a:ext>
            </a:extLst>
          </p:cNvPr>
          <p:cNvSpPr/>
          <p:nvPr/>
        </p:nvSpPr>
        <p:spPr>
          <a:xfrm>
            <a:off x="8328422" y="1167816"/>
            <a:ext cx="1160744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C7EE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oup 74">
            <a:extLst>
              <a:ext uri="{FF2B5EF4-FFF2-40B4-BE49-F238E27FC236}">
                <a16:creationId xmlns:a16="http://schemas.microsoft.com/office/drawing/2014/main" id="{4F748CDB-F3C2-8D16-76CE-C58CF96D27E6}"/>
              </a:ext>
            </a:extLst>
          </p:cNvPr>
          <p:cNvGrpSpPr/>
          <p:nvPr/>
        </p:nvGrpSpPr>
        <p:grpSpPr>
          <a:xfrm>
            <a:off x="1687191" y="1465638"/>
            <a:ext cx="2395126" cy="553997"/>
            <a:chOff x="8240345" y="2002038"/>
            <a:chExt cx="2769978" cy="6407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B14A4D-F749-EC75-5EF0-BA49A51A1DFC}"/>
                </a:ext>
              </a:extLst>
            </p:cNvPr>
            <p:cNvSpPr/>
            <p:nvPr/>
          </p:nvSpPr>
          <p:spPr>
            <a:xfrm>
              <a:off x="8240345" y="2251200"/>
              <a:ext cx="2769978" cy="391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4096)</a:t>
              </a:r>
              <a:endParaRPr lang="en-US" sz="16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05BCE00E-497E-AF90-CE10-318FE243DD5D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459174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oup 77">
            <a:extLst>
              <a:ext uri="{FF2B5EF4-FFF2-40B4-BE49-F238E27FC236}">
                <a16:creationId xmlns:a16="http://schemas.microsoft.com/office/drawing/2014/main" id="{1E19B5A7-E251-1886-A0AA-CE5144291CC6}"/>
              </a:ext>
            </a:extLst>
          </p:cNvPr>
          <p:cNvGrpSpPr/>
          <p:nvPr/>
        </p:nvGrpSpPr>
        <p:grpSpPr>
          <a:xfrm>
            <a:off x="9501116" y="1466001"/>
            <a:ext cx="2395126" cy="770894"/>
            <a:chOff x="8240345" y="2002038"/>
            <a:chExt cx="2769978" cy="89154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FA5CA7-2FAE-2C75-64F5-48B1271C08AF}"/>
                </a:ext>
              </a:extLst>
            </p:cNvPr>
            <p:cNvSpPr/>
            <p:nvPr/>
          </p:nvSpPr>
          <p:spPr>
            <a:xfrm>
              <a:off x="8240345" y="2252879"/>
              <a:ext cx="2769978" cy="640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803)</a:t>
              </a:r>
            </a:p>
            <a:p>
              <a:pPr algn="ctr"/>
              <a:r>
                <a:rPr lang="fr-FR" sz="14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99% de la variance conservée</a:t>
              </a:r>
              <a:endParaRPr lang="fr-FR" sz="14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50FFF039-ED1B-6B4F-C70D-BE5BAA5BD3C8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320120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00C7E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19EB7E73-A961-5798-D12D-9C2FE96314AD}"/>
              </a:ext>
            </a:extLst>
          </p:cNvPr>
          <p:cNvSpPr txBox="1">
            <a:spLocks/>
          </p:cNvSpPr>
          <p:nvPr/>
        </p:nvSpPr>
        <p:spPr>
          <a:xfrm>
            <a:off x="478536" y="1336429"/>
            <a:ext cx="100421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Avant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réduction</a:t>
            </a:r>
            <a:endParaRPr lang="fr-FR" sz="1800" dirty="0">
              <a:latin typeface="Maven Pro"/>
              <a:ea typeface="Roboto Light" panose="02000000000000000000" pitchFamily="2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F7985CFB-C757-BD77-DF22-F229DF7EE9CB}"/>
              </a:ext>
            </a:extLst>
          </p:cNvPr>
          <p:cNvSpPr txBox="1">
            <a:spLocks/>
          </p:cNvSpPr>
          <p:nvPr/>
        </p:nvSpPr>
        <p:spPr>
          <a:xfrm>
            <a:off x="8419122" y="1364695"/>
            <a:ext cx="96196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algn="ctr" defTabSz="91412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  <a:latin typeface="Maven Pro"/>
                <a:ea typeface="Roboto" pitchFamily="2" charset="0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fr-FR" dirty="0"/>
              <a:t>Après</a:t>
            </a:r>
          </a:p>
          <a:p>
            <a:r>
              <a:rPr lang="fr-FR" dirty="0"/>
              <a:t>réduction</a:t>
            </a:r>
          </a:p>
        </p:txBody>
      </p:sp>
      <p:sp>
        <p:nvSpPr>
          <p:cNvPr id="30" name="Flèche : droite rayée 29">
            <a:extLst>
              <a:ext uri="{FF2B5EF4-FFF2-40B4-BE49-F238E27FC236}">
                <a16:creationId xmlns:a16="http://schemas.microsoft.com/office/drawing/2014/main" id="{47300F5E-B00A-D998-1B32-E25043125572}"/>
              </a:ext>
            </a:extLst>
          </p:cNvPr>
          <p:cNvSpPr/>
          <p:nvPr/>
        </p:nvSpPr>
        <p:spPr>
          <a:xfrm>
            <a:off x="4754228" y="1472906"/>
            <a:ext cx="2681397" cy="689636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030A0"/>
                </a:solidFill>
                <a:effectLst/>
                <a:latin typeface="Maven Pro"/>
              </a:rPr>
              <a:t>PCA</a:t>
            </a:r>
            <a:endParaRPr lang="fr-FR" b="1" dirty="0">
              <a:solidFill>
                <a:srgbClr val="7030A0"/>
              </a:solidFill>
              <a:latin typeface="Maven Pro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762" y="2623872"/>
            <a:ext cx="6553074" cy="2929423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6D8C9B5-7FEE-5124-0566-FD58FFD30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7587" y="2519266"/>
            <a:ext cx="3021420" cy="4094722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493285"/>
              </p:ext>
            </p:extLst>
          </p:nvPr>
        </p:nvGraphicFramePr>
        <p:xfrm>
          <a:off x="980641" y="5780866"/>
          <a:ext cx="4307544" cy="100584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Métriques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Score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Silhouette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0,479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093796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ARI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0,458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4B36760-1B52-56C7-5155-4F5CA7354B25}"/>
              </a:ext>
            </a:extLst>
          </p:cNvPr>
          <p:cNvSpPr/>
          <p:nvPr/>
        </p:nvSpPr>
        <p:spPr>
          <a:xfrm>
            <a:off x="3841216" y="63393"/>
            <a:ext cx="4509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E03A4E"/>
                </a:solidFill>
                <a:effectLst/>
                <a:latin typeface="Roboto" pitchFamily="2" charset="0"/>
                <a:ea typeface="Roboto" pitchFamily="2" charset="0"/>
              </a:rPr>
              <a:t>Classification avec images</a:t>
            </a:r>
            <a:endParaRPr lang="fr-FR" sz="2800" dirty="0">
              <a:solidFill>
                <a:srgbClr val="E03A4E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EFC05D2E-BA04-7D85-8D7E-0C3EA76932FF}"/>
              </a:ext>
            </a:extLst>
          </p:cNvPr>
          <p:cNvSpPr txBox="1"/>
          <p:nvPr/>
        </p:nvSpPr>
        <p:spPr>
          <a:xfrm>
            <a:off x="478536" y="540739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</a:rPr>
              <a:t>Approche VGG16 : Analyse</a:t>
            </a:r>
          </a:p>
        </p:txBody>
      </p:sp>
    </p:spTree>
    <p:extLst>
      <p:ext uri="{BB962C8B-B14F-4D97-AF65-F5344CB8AC3E}">
        <p14:creationId xmlns:p14="http://schemas.microsoft.com/office/powerpoint/2010/main" val="34889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B94B6C28-953D-BCD2-0816-82E7A66397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7" name="Group 1">
            <a:extLst>
              <a:ext uri="{FF2B5EF4-FFF2-40B4-BE49-F238E27FC236}">
                <a16:creationId xmlns:a16="http://schemas.microsoft.com/office/drawing/2014/main" id="{495D0833-1C36-3451-9693-72E7D251B075}"/>
              </a:ext>
            </a:extLst>
          </p:cNvPr>
          <p:cNvGrpSpPr/>
          <p:nvPr/>
        </p:nvGrpSpPr>
        <p:grpSpPr>
          <a:xfrm>
            <a:off x="823137" y="2904073"/>
            <a:ext cx="2011680" cy="2011680"/>
            <a:chOff x="996873" y="2401153"/>
            <a:chExt cx="2011680" cy="2011680"/>
          </a:xfrm>
        </p:grpSpPr>
        <p:sp>
          <p:nvSpPr>
            <p:cNvPr id="178" name="Freeform: Shape 81">
              <a:extLst>
                <a:ext uri="{FF2B5EF4-FFF2-40B4-BE49-F238E27FC236}">
                  <a16:creationId xmlns:a16="http://schemas.microsoft.com/office/drawing/2014/main" id="{8480FB82-BDCB-785F-0D11-27EA687442C9}"/>
                </a:ext>
              </a:extLst>
            </p:cNvPr>
            <p:cNvSpPr/>
            <p:nvPr/>
          </p:nvSpPr>
          <p:spPr>
            <a:xfrm>
              <a:off x="996873" y="3406992"/>
              <a:ext cx="2011680" cy="1005841"/>
            </a:xfrm>
            <a:custGeom>
              <a:avLst/>
              <a:gdLst>
                <a:gd name="connsiteX0" fmla="*/ 0 w 2011680"/>
                <a:gd name="connsiteY0" fmla="*/ 0 h 1005841"/>
                <a:gd name="connsiteX1" fmla="*/ 2011680 w 2011680"/>
                <a:gd name="connsiteY1" fmla="*/ 0 h 1005841"/>
                <a:gd name="connsiteX2" fmla="*/ 2011680 w 2011680"/>
                <a:gd name="connsiteY2" fmla="*/ 1 h 1005841"/>
                <a:gd name="connsiteX3" fmla="*/ 1005840 w 2011680"/>
                <a:gd name="connsiteY3" fmla="*/ 1005841 h 1005841"/>
                <a:gd name="connsiteX4" fmla="*/ 0 w 2011680"/>
                <a:gd name="connsiteY4" fmla="*/ 1 h 1005841"/>
                <a:gd name="connsiteX5" fmla="*/ 0 w 2011680"/>
                <a:gd name="connsiteY5" fmla="*/ 0 h 100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41">
                  <a:moveTo>
                    <a:pt x="0" y="0"/>
                  </a:moveTo>
                  <a:lnTo>
                    <a:pt x="2011680" y="0"/>
                  </a:lnTo>
                  <a:lnTo>
                    <a:pt x="2011680" y="1"/>
                  </a:lnTo>
                  <a:cubicBezTo>
                    <a:pt x="2011680" y="555511"/>
                    <a:pt x="1561350" y="1005841"/>
                    <a:pt x="1005840" y="1005841"/>
                  </a:cubicBezTo>
                  <a:cubicBezTo>
                    <a:pt x="450330" y="1005841"/>
                    <a:pt x="0" y="55551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: Shape 80">
              <a:extLst>
                <a:ext uri="{FF2B5EF4-FFF2-40B4-BE49-F238E27FC236}">
                  <a16:creationId xmlns:a16="http://schemas.microsoft.com/office/drawing/2014/main" id="{5B53799B-DE3D-0EA0-C089-32B1279191EF}"/>
                </a:ext>
              </a:extLst>
            </p:cNvPr>
            <p:cNvSpPr/>
            <p:nvPr/>
          </p:nvSpPr>
          <p:spPr>
            <a:xfrm>
              <a:off x="996873" y="2401153"/>
              <a:ext cx="2011680" cy="1005839"/>
            </a:xfrm>
            <a:custGeom>
              <a:avLst/>
              <a:gdLst>
                <a:gd name="connsiteX0" fmla="*/ 1005840 w 2011680"/>
                <a:gd name="connsiteY0" fmla="*/ 0 h 1005839"/>
                <a:gd name="connsiteX1" fmla="*/ 2006487 w 2011680"/>
                <a:gd name="connsiteY1" fmla="*/ 902999 h 1005839"/>
                <a:gd name="connsiteX2" fmla="*/ 2011680 w 2011680"/>
                <a:gd name="connsiteY2" fmla="*/ 1005839 h 1005839"/>
                <a:gd name="connsiteX3" fmla="*/ 0 w 2011680"/>
                <a:gd name="connsiteY3" fmla="*/ 1005839 h 1005839"/>
                <a:gd name="connsiteX4" fmla="*/ 5193 w 2011680"/>
                <a:gd name="connsiteY4" fmla="*/ 902999 h 1005839"/>
                <a:gd name="connsiteX5" fmla="*/ 1005840 w 2011680"/>
                <a:gd name="connsiteY5" fmla="*/ 0 h 100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39">
                  <a:moveTo>
                    <a:pt x="1005840" y="0"/>
                  </a:moveTo>
                  <a:cubicBezTo>
                    <a:pt x="1526631" y="0"/>
                    <a:pt x="1954978" y="395798"/>
                    <a:pt x="2006487" y="902999"/>
                  </a:cubicBezTo>
                  <a:lnTo>
                    <a:pt x="2011680" y="1005839"/>
                  </a:lnTo>
                  <a:lnTo>
                    <a:pt x="0" y="1005839"/>
                  </a:lnTo>
                  <a:lnTo>
                    <a:pt x="5193" y="902999"/>
                  </a:lnTo>
                  <a:cubicBezTo>
                    <a:pt x="56702" y="395798"/>
                    <a:pt x="485050" y="0"/>
                    <a:pt x="1005840" y="0"/>
                  </a:cubicBezTo>
                  <a:close/>
                </a:path>
              </a:pathLst>
            </a:custGeom>
            <a:solidFill>
              <a:srgbClr val="FE8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78">
              <a:extLst>
                <a:ext uri="{FF2B5EF4-FFF2-40B4-BE49-F238E27FC236}">
                  <a16:creationId xmlns:a16="http://schemas.microsoft.com/office/drawing/2014/main" id="{8D286566-7D17-ED64-AE25-609CA156E7EE}"/>
                </a:ext>
              </a:extLst>
            </p:cNvPr>
            <p:cNvSpPr/>
            <p:nvPr/>
          </p:nvSpPr>
          <p:spPr>
            <a:xfrm>
              <a:off x="1225473" y="2629752"/>
              <a:ext cx="1554480" cy="1554480"/>
            </a:xfrm>
            <a:prstGeom prst="ellipse">
              <a:avLst/>
            </a:prstGeom>
            <a:gradFill>
              <a:gsLst>
                <a:gs pos="0">
                  <a:srgbClr val="FFCE52"/>
                </a:gs>
                <a:gs pos="100000">
                  <a:srgbClr val="FF5A58"/>
                </a:gs>
              </a:gsLst>
              <a:lin ang="5400000" scaled="0"/>
            </a:gradFill>
            <a:ln>
              <a:noFill/>
            </a:ln>
            <a:effectLst>
              <a:outerShdw blurRad="1016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1" name="Group 7">
            <a:extLst>
              <a:ext uri="{FF2B5EF4-FFF2-40B4-BE49-F238E27FC236}">
                <a16:creationId xmlns:a16="http://schemas.microsoft.com/office/drawing/2014/main" id="{5A1DC1BF-6761-8550-626F-B0AA3922D9F9}"/>
              </a:ext>
            </a:extLst>
          </p:cNvPr>
          <p:cNvGrpSpPr/>
          <p:nvPr/>
        </p:nvGrpSpPr>
        <p:grpSpPr>
          <a:xfrm>
            <a:off x="96848" y="1494878"/>
            <a:ext cx="3059947" cy="3654532"/>
            <a:chOff x="270584" y="991958"/>
            <a:chExt cx="3059947" cy="3654532"/>
          </a:xfrm>
        </p:grpSpPr>
        <p:sp>
          <p:nvSpPr>
            <p:cNvPr id="182" name="Arc 181">
              <a:extLst>
                <a:ext uri="{FF2B5EF4-FFF2-40B4-BE49-F238E27FC236}">
                  <a16:creationId xmlns:a16="http://schemas.microsoft.com/office/drawing/2014/main" id="{805677DA-B6CD-A4AA-BBFF-FA5EF07E1CA4}"/>
                </a:ext>
              </a:extLst>
            </p:cNvPr>
            <p:cNvSpPr/>
            <p:nvPr/>
          </p:nvSpPr>
          <p:spPr>
            <a:xfrm flipV="1">
              <a:off x="763215" y="2167494"/>
              <a:ext cx="2478996" cy="2478996"/>
            </a:xfrm>
            <a:prstGeom prst="arc">
              <a:avLst>
                <a:gd name="adj1" fmla="val 10892029"/>
                <a:gd name="adj2" fmla="val 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3" name="Isosceles Triangle 5">
              <a:extLst>
                <a:ext uri="{FF2B5EF4-FFF2-40B4-BE49-F238E27FC236}">
                  <a16:creationId xmlns:a16="http://schemas.microsoft.com/office/drawing/2014/main" id="{38588E6E-DFE2-1CB5-76E9-02FF172CBCC4}"/>
                </a:ext>
              </a:extLst>
            </p:cNvPr>
            <p:cNvSpPr/>
            <p:nvPr/>
          </p:nvSpPr>
          <p:spPr>
            <a:xfrm>
              <a:off x="3143773" y="3200224"/>
              <a:ext cx="186758" cy="2067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9">
              <a:extLst>
                <a:ext uri="{FF2B5EF4-FFF2-40B4-BE49-F238E27FC236}">
                  <a16:creationId xmlns:a16="http://schemas.microsoft.com/office/drawing/2014/main" id="{1F7CFC4F-21FC-C8C3-8637-5C94D59E6BE9}"/>
                </a:ext>
              </a:extLst>
            </p:cNvPr>
            <p:cNvCxnSpPr>
              <a:cxnSpLocks/>
            </p:cNvCxnSpPr>
            <p:nvPr/>
          </p:nvCxnSpPr>
          <p:spPr>
            <a:xfrm>
              <a:off x="763215" y="1753526"/>
              <a:ext cx="0" cy="1718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1">
              <a:extLst>
                <a:ext uri="{FF2B5EF4-FFF2-40B4-BE49-F238E27FC236}">
                  <a16:creationId xmlns:a16="http://schemas.microsoft.com/office/drawing/2014/main" id="{94518FD4-90A0-6EC7-4798-C3098551E2F5}"/>
                </a:ext>
              </a:extLst>
            </p:cNvPr>
            <p:cNvSpPr txBox="1"/>
            <p:nvPr/>
          </p:nvSpPr>
          <p:spPr>
            <a:xfrm>
              <a:off x="270584" y="991958"/>
              <a:ext cx="11274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 w="15875">
                    <a:solidFill>
                      <a:schemeClr val="bg1"/>
                    </a:solidFill>
                  </a:ln>
                  <a:noFill/>
                  <a:latin typeface="Archivo Black" panose="020B0A03020202020B04" pitchFamily="34" charset="0"/>
                </a:rPr>
                <a:t>1</a:t>
              </a:r>
            </a:p>
          </p:txBody>
        </p:sp>
      </p:grpSp>
      <p:grpSp>
        <p:nvGrpSpPr>
          <p:cNvPr id="186" name="Group 2">
            <a:extLst>
              <a:ext uri="{FF2B5EF4-FFF2-40B4-BE49-F238E27FC236}">
                <a16:creationId xmlns:a16="http://schemas.microsoft.com/office/drawing/2014/main" id="{820860E0-82FC-0F5A-9596-30A474F2BFB0}"/>
              </a:ext>
            </a:extLst>
          </p:cNvPr>
          <p:cNvGrpSpPr/>
          <p:nvPr/>
        </p:nvGrpSpPr>
        <p:grpSpPr>
          <a:xfrm>
            <a:off x="3567552" y="2904071"/>
            <a:ext cx="2011680" cy="2011680"/>
            <a:chOff x="3741288" y="2401151"/>
            <a:chExt cx="2011680" cy="2011680"/>
          </a:xfrm>
        </p:grpSpPr>
        <p:sp>
          <p:nvSpPr>
            <p:cNvPr id="187" name="Freeform: Shape 84">
              <a:extLst>
                <a:ext uri="{FF2B5EF4-FFF2-40B4-BE49-F238E27FC236}">
                  <a16:creationId xmlns:a16="http://schemas.microsoft.com/office/drawing/2014/main" id="{DEDFF85D-2B8A-0981-1D21-1CECB378F235}"/>
                </a:ext>
              </a:extLst>
            </p:cNvPr>
            <p:cNvSpPr/>
            <p:nvPr/>
          </p:nvSpPr>
          <p:spPr>
            <a:xfrm flipV="1">
              <a:off x="3741288" y="2401151"/>
              <a:ext cx="2011680" cy="1005841"/>
            </a:xfrm>
            <a:custGeom>
              <a:avLst/>
              <a:gdLst>
                <a:gd name="connsiteX0" fmla="*/ 0 w 2011680"/>
                <a:gd name="connsiteY0" fmla="*/ 0 h 1005841"/>
                <a:gd name="connsiteX1" fmla="*/ 2011680 w 2011680"/>
                <a:gd name="connsiteY1" fmla="*/ 0 h 1005841"/>
                <a:gd name="connsiteX2" fmla="*/ 2011680 w 2011680"/>
                <a:gd name="connsiteY2" fmla="*/ 1 h 1005841"/>
                <a:gd name="connsiteX3" fmla="*/ 1005840 w 2011680"/>
                <a:gd name="connsiteY3" fmla="*/ 1005841 h 1005841"/>
                <a:gd name="connsiteX4" fmla="*/ 0 w 2011680"/>
                <a:gd name="connsiteY4" fmla="*/ 1 h 1005841"/>
                <a:gd name="connsiteX5" fmla="*/ 0 w 2011680"/>
                <a:gd name="connsiteY5" fmla="*/ 0 h 100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41">
                  <a:moveTo>
                    <a:pt x="0" y="0"/>
                  </a:moveTo>
                  <a:lnTo>
                    <a:pt x="2011680" y="0"/>
                  </a:lnTo>
                  <a:lnTo>
                    <a:pt x="2011680" y="1"/>
                  </a:lnTo>
                  <a:cubicBezTo>
                    <a:pt x="2011680" y="555511"/>
                    <a:pt x="1561350" y="1005841"/>
                    <a:pt x="1005840" y="1005841"/>
                  </a:cubicBezTo>
                  <a:cubicBezTo>
                    <a:pt x="450330" y="1005841"/>
                    <a:pt x="0" y="55551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85">
              <a:extLst>
                <a:ext uri="{FF2B5EF4-FFF2-40B4-BE49-F238E27FC236}">
                  <a16:creationId xmlns:a16="http://schemas.microsoft.com/office/drawing/2014/main" id="{8CED46CA-680F-B28D-6B04-94A30E95C963}"/>
                </a:ext>
              </a:extLst>
            </p:cNvPr>
            <p:cNvSpPr/>
            <p:nvPr/>
          </p:nvSpPr>
          <p:spPr>
            <a:xfrm flipV="1">
              <a:off x="3741288" y="3406992"/>
              <a:ext cx="2011680" cy="1005839"/>
            </a:xfrm>
            <a:custGeom>
              <a:avLst/>
              <a:gdLst>
                <a:gd name="connsiteX0" fmla="*/ 1005840 w 2011680"/>
                <a:gd name="connsiteY0" fmla="*/ 0 h 1005839"/>
                <a:gd name="connsiteX1" fmla="*/ 2006487 w 2011680"/>
                <a:gd name="connsiteY1" fmla="*/ 902999 h 1005839"/>
                <a:gd name="connsiteX2" fmla="*/ 2011680 w 2011680"/>
                <a:gd name="connsiteY2" fmla="*/ 1005839 h 1005839"/>
                <a:gd name="connsiteX3" fmla="*/ 0 w 2011680"/>
                <a:gd name="connsiteY3" fmla="*/ 1005839 h 1005839"/>
                <a:gd name="connsiteX4" fmla="*/ 5193 w 2011680"/>
                <a:gd name="connsiteY4" fmla="*/ 902999 h 1005839"/>
                <a:gd name="connsiteX5" fmla="*/ 1005840 w 2011680"/>
                <a:gd name="connsiteY5" fmla="*/ 0 h 100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39">
                  <a:moveTo>
                    <a:pt x="1005840" y="0"/>
                  </a:moveTo>
                  <a:cubicBezTo>
                    <a:pt x="1526631" y="0"/>
                    <a:pt x="1954978" y="395798"/>
                    <a:pt x="2006487" y="902999"/>
                  </a:cubicBezTo>
                  <a:lnTo>
                    <a:pt x="2011680" y="1005839"/>
                  </a:lnTo>
                  <a:lnTo>
                    <a:pt x="0" y="1005839"/>
                  </a:lnTo>
                  <a:lnTo>
                    <a:pt x="5193" y="902999"/>
                  </a:lnTo>
                  <a:cubicBezTo>
                    <a:pt x="56702" y="395798"/>
                    <a:pt x="485050" y="0"/>
                    <a:pt x="1005840" y="0"/>
                  </a:cubicBezTo>
                  <a:close/>
                </a:path>
              </a:pathLst>
            </a:custGeom>
            <a:solidFill>
              <a:srgbClr val="FF5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86">
              <a:extLst>
                <a:ext uri="{FF2B5EF4-FFF2-40B4-BE49-F238E27FC236}">
                  <a16:creationId xmlns:a16="http://schemas.microsoft.com/office/drawing/2014/main" id="{41745379-BF2A-8F85-EE3F-098DC5652B1D}"/>
                </a:ext>
              </a:extLst>
            </p:cNvPr>
            <p:cNvSpPr/>
            <p:nvPr/>
          </p:nvSpPr>
          <p:spPr>
            <a:xfrm flipV="1">
              <a:off x="3969888" y="2629752"/>
              <a:ext cx="1554480" cy="1554480"/>
            </a:xfrm>
            <a:prstGeom prst="ellipse">
              <a:avLst/>
            </a:prstGeom>
            <a:gradFill>
              <a:gsLst>
                <a:gs pos="0">
                  <a:srgbClr val="EF5CC8"/>
                </a:gs>
                <a:gs pos="100000">
                  <a:srgbClr val="FF5264"/>
                </a:gs>
              </a:gsLst>
              <a:lin ang="5400000" scaled="0"/>
            </a:gradFill>
            <a:ln>
              <a:noFill/>
            </a:ln>
            <a:effectLst>
              <a:outerShdw blurRad="1016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8">
            <a:extLst>
              <a:ext uri="{FF2B5EF4-FFF2-40B4-BE49-F238E27FC236}">
                <a16:creationId xmlns:a16="http://schemas.microsoft.com/office/drawing/2014/main" id="{4F5741EA-F55C-AF3F-C7BE-F6C6B12B9161}"/>
              </a:ext>
            </a:extLst>
          </p:cNvPr>
          <p:cNvGrpSpPr/>
          <p:nvPr/>
        </p:nvGrpSpPr>
        <p:grpSpPr>
          <a:xfrm>
            <a:off x="2852177" y="2670414"/>
            <a:ext cx="3049033" cy="3698547"/>
            <a:chOff x="3025913" y="2167494"/>
            <a:chExt cx="3049033" cy="3698547"/>
          </a:xfrm>
        </p:grpSpPr>
        <p:sp>
          <p:nvSpPr>
            <p:cNvPr id="191" name="Arc 190">
              <a:extLst>
                <a:ext uri="{FF2B5EF4-FFF2-40B4-BE49-F238E27FC236}">
                  <a16:creationId xmlns:a16="http://schemas.microsoft.com/office/drawing/2014/main" id="{C9A2D0D5-5579-9AEA-DD6A-46DCE6BAF09C}"/>
                </a:ext>
              </a:extLst>
            </p:cNvPr>
            <p:cNvSpPr/>
            <p:nvPr/>
          </p:nvSpPr>
          <p:spPr>
            <a:xfrm>
              <a:off x="3507630" y="2167494"/>
              <a:ext cx="2478996" cy="2478996"/>
            </a:xfrm>
            <a:prstGeom prst="arc">
              <a:avLst>
                <a:gd name="adj1" fmla="val 10892029"/>
                <a:gd name="adj2" fmla="val 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2" name="Isosceles Triangle 88">
              <a:extLst>
                <a:ext uri="{FF2B5EF4-FFF2-40B4-BE49-F238E27FC236}">
                  <a16:creationId xmlns:a16="http://schemas.microsoft.com/office/drawing/2014/main" id="{D432F0EE-BB47-C2CC-9E57-C84F04A1096C}"/>
                </a:ext>
              </a:extLst>
            </p:cNvPr>
            <p:cNvSpPr/>
            <p:nvPr/>
          </p:nvSpPr>
          <p:spPr>
            <a:xfrm flipV="1">
              <a:off x="5888188" y="3406992"/>
              <a:ext cx="186758" cy="2067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3" name="Straight Connector 89">
              <a:extLst>
                <a:ext uri="{FF2B5EF4-FFF2-40B4-BE49-F238E27FC236}">
                  <a16:creationId xmlns:a16="http://schemas.microsoft.com/office/drawing/2014/main" id="{1F9A1189-2223-4684-6E4D-4DC3C5455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7630" y="3341473"/>
              <a:ext cx="0" cy="1718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90">
              <a:extLst>
                <a:ext uri="{FF2B5EF4-FFF2-40B4-BE49-F238E27FC236}">
                  <a16:creationId xmlns:a16="http://schemas.microsoft.com/office/drawing/2014/main" id="{4246736F-DDD0-5253-D5C7-0F39B39EB304}"/>
                </a:ext>
              </a:extLst>
            </p:cNvPr>
            <p:cNvSpPr txBox="1"/>
            <p:nvPr/>
          </p:nvSpPr>
          <p:spPr>
            <a:xfrm>
              <a:off x="3025913" y="4850378"/>
              <a:ext cx="11274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 w="15875">
                    <a:solidFill>
                      <a:schemeClr val="bg1"/>
                    </a:solidFill>
                  </a:ln>
                  <a:noFill/>
                  <a:latin typeface="Archivo Black" panose="020B0A03020202020B04" pitchFamily="34" charset="0"/>
                </a:rPr>
                <a:t>2</a:t>
              </a:r>
            </a:p>
          </p:txBody>
        </p:sp>
      </p:grpSp>
      <p:grpSp>
        <p:nvGrpSpPr>
          <p:cNvPr id="195" name="Group 3">
            <a:extLst>
              <a:ext uri="{FF2B5EF4-FFF2-40B4-BE49-F238E27FC236}">
                <a16:creationId xmlns:a16="http://schemas.microsoft.com/office/drawing/2014/main" id="{B128DB78-7266-E20A-F255-694BB77B3520}"/>
              </a:ext>
            </a:extLst>
          </p:cNvPr>
          <p:cNvGrpSpPr/>
          <p:nvPr/>
        </p:nvGrpSpPr>
        <p:grpSpPr>
          <a:xfrm>
            <a:off x="6311967" y="2904073"/>
            <a:ext cx="2011680" cy="2011680"/>
            <a:chOff x="6485703" y="2401153"/>
            <a:chExt cx="2011680" cy="2011680"/>
          </a:xfrm>
        </p:grpSpPr>
        <p:sp>
          <p:nvSpPr>
            <p:cNvPr id="196" name="Freeform: Shape 92">
              <a:extLst>
                <a:ext uri="{FF2B5EF4-FFF2-40B4-BE49-F238E27FC236}">
                  <a16:creationId xmlns:a16="http://schemas.microsoft.com/office/drawing/2014/main" id="{1E30D934-B637-B22B-679A-4A437E51A3E6}"/>
                </a:ext>
              </a:extLst>
            </p:cNvPr>
            <p:cNvSpPr/>
            <p:nvPr/>
          </p:nvSpPr>
          <p:spPr>
            <a:xfrm>
              <a:off x="6485703" y="3406992"/>
              <a:ext cx="2011680" cy="1005841"/>
            </a:xfrm>
            <a:custGeom>
              <a:avLst/>
              <a:gdLst>
                <a:gd name="connsiteX0" fmla="*/ 0 w 2011680"/>
                <a:gd name="connsiteY0" fmla="*/ 0 h 1005841"/>
                <a:gd name="connsiteX1" fmla="*/ 2011680 w 2011680"/>
                <a:gd name="connsiteY1" fmla="*/ 0 h 1005841"/>
                <a:gd name="connsiteX2" fmla="*/ 2011680 w 2011680"/>
                <a:gd name="connsiteY2" fmla="*/ 1 h 1005841"/>
                <a:gd name="connsiteX3" fmla="*/ 1005840 w 2011680"/>
                <a:gd name="connsiteY3" fmla="*/ 1005841 h 1005841"/>
                <a:gd name="connsiteX4" fmla="*/ 0 w 2011680"/>
                <a:gd name="connsiteY4" fmla="*/ 1 h 1005841"/>
                <a:gd name="connsiteX5" fmla="*/ 0 w 2011680"/>
                <a:gd name="connsiteY5" fmla="*/ 0 h 100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41">
                  <a:moveTo>
                    <a:pt x="0" y="0"/>
                  </a:moveTo>
                  <a:lnTo>
                    <a:pt x="2011680" y="0"/>
                  </a:lnTo>
                  <a:lnTo>
                    <a:pt x="2011680" y="1"/>
                  </a:lnTo>
                  <a:cubicBezTo>
                    <a:pt x="2011680" y="555511"/>
                    <a:pt x="1561350" y="1005841"/>
                    <a:pt x="1005840" y="1005841"/>
                  </a:cubicBezTo>
                  <a:cubicBezTo>
                    <a:pt x="450330" y="1005841"/>
                    <a:pt x="0" y="55551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93">
              <a:extLst>
                <a:ext uri="{FF2B5EF4-FFF2-40B4-BE49-F238E27FC236}">
                  <a16:creationId xmlns:a16="http://schemas.microsoft.com/office/drawing/2014/main" id="{289DA7D2-C761-8FE7-D511-38A176B96951}"/>
                </a:ext>
              </a:extLst>
            </p:cNvPr>
            <p:cNvSpPr/>
            <p:nvPr/>
          </p:nvSpPr>
          <p:spPr>
            <a:xfrm>
              <a:off x="6485703" y="2401153"/>
              <a:ext cx="2011680" cy="1005839"/>
            </a:xfrm>
            <a:custGeom>
              <a:avLst/>
              <a:gdLst>
                <a:gd name="connsiteX0" fmla="*/ 1005840 w 2011680"/>
                <a:gd name="connsiteY0" fmla="*/ 0 h 1005839"/>
                <a:gd name="connsiteX1" fmla="*/ 2006487 w 2011680"/>
                <a:gd name="connsiteY1" fmla="*/ 902999 h 1005839"/>
                <a:gd name="connsiteX2" fmla="*/ 2011680 w 2011680"/>
                <a:gd name="connsiteY2" fmla="*/ 1005839 h 1005839"/>
                <a:gd name="connsiteX3" fmla="*/ 0 w 2011680"/>
                <a:gd name="connsiteY3" fmla="*/ 1005839 h 1005839"/>
                <a:gd name="connsiteX4" fmla="*/ 5193 w 2011680"/>
                <a:gd name="connsiteY4" fmla="*/ 902999 h 1005839"/>
                <a:gd name="connsiteX5" fmla="*/ 1005840 w 2011680"/>
                <a:gd name="connsiteY5" fmla="*/ 0 h 100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39">
                  <a:moveTo>
                    <a:pt x="1005840" y="0"/>
                  </a:moveTo>
                  <a:cubicBezTo>
                    <a:pt x="1526631" y="0"/>
                    <a:pt x="1954978" y="395798"/>
                    <a:pt x="2006487" y="902999"/>
                  </a:cubicBezTo>
                  <a:lnTo>
                    <a:pt x="2011680" y="1005839"/>
                  </a:lnTo>
                  <a:lnTo>
                    <a:pt x="0" y="1005839"/>
                  </a:lnTo>
                  <a:lnTo>
                    <a:pt x="5193" y="902999"/>
                  </a:lnTo>
                  <a:cubicBezTo>
                    <a:pt x="56702" y="395798"/>
                    <a:pt x="485050" y="0"/>
                    <a:pt x="1005840" y="0"/>
                  </a:cubicBezTo>
                  <a:close/>
                </a:path>
              </a:pathLst>
            </a:custGeom>
            <a:solidFill>
              <a:srgbClr val="8D5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94">
              <a:extLst>
                <a:ext uri="{FF2B5EF4-FFF2-40B4-BE49-F238E27FC236}">
                  <a16:creationId xmlns:a16="http://schemas.microsoft.com/office/drawing/2014/main" id="{73D28285-FF01-C8C8-D131-3D2FB5C1C17D}"/>
                </a:ext>
              </a:extLst>
            </p:cNvPr>
            <p:cNvSpPr/>
            <p:nvPr/>
          </p:nvSpPr>
          <p:spPr>
            <a:xfrm>
              <a:off x="6714303" y="2629752"/>
              <a:ext cx="1554480" cy="1554480"/>
            </a:xfrm>
            <a:prstGeom prst="ellipse">
              <a:avLst/>
            </a:prstGeom>
            <a:gradFill>
              <a:gsLst>
                <a:gs pos="0">
                  <a:srgbClr val="CE65FB"/>
                </a:gs>
                <a:gs pos="100000">
                  <a:srgbClr val="3F4D9E"/>
                </a:gs>
              </a:gsLst>
              <a:lin ang="5400000" scaled="0"/>
            </a:gradFill>
            <a:ln>
              <a:noFill/>
            </a:ln>
            <a:effectLst>
              <a:outerShdw blurRad="1016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0">
            <a:extLst>
              <a:ext uri="{FF2B5EF4-FFF2-40B4-BE49-F238E27FC236}">
                <a16:creationId xmlns:a16="http://schemas.microsoft.com/office/drawing/2014/main" id="{40774B7F-77C5-DC9B-CC37-9CDA7ACC444D}"/>
              </a:ext>
            </a:extLst>
          </p:cNvPr>
          <p:cNvGrpSpPr/>
          <p:nvPr/>
        </p:nvGrpSpPr>
        <p:grpSpPr>
          <a:xfrm>
            <a:off x="5585678" y="1494878"/>
            <a:ext cx="3059947" cy="3654532"/>
            <a:chOff x="5759414" y="991958"/>
            <a:chExt cx="3059947" cy="3654532"/>
          </a:xfrm>
        </p:grpSpPr>
        <p:sp>
          <p:nvSpPr>
            <p:cNvPr id="200" name="Arc 199">
              <a:extLst>
                <a:ext uri="{FF2B5EF4-FFF2-40B4-BE49-F238E27FC236}">
                  <a16:creationId xmlns:a16="http://schemas.microsoft.com/office/drawing/2014/main" id="{AE4BB59F-4142-918D-2141-45609E407CDC}"/>
                </a:ext>
              </a:extLst>
            </p:cNvPr>
            <p:cNvSpPr/>
            <p:nvPr/>
          </p:nvSpPr>
          <p:spPr>
            <a:xfrm flipV="1">
              <a:off x="6252045" y="2167494"/>
              <a:ext cx="2478996" cy="2478996"/>
            </a:xfrm>
            <a:prstGeom prst="arc">
              <a:avLst>
                <a:gd name="adj1" fmla="val 10892029"/>
                <a:gd name="adj2" fmla="val 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1" name="Isosceles Triangle 96">
              <a:extLst>
                <a:ext uri="{FF2B5EF4-FFF2-40B4-BE49-F238E27FC236}">
                  <a16:creationId xmlns:a16="http://schemas.microsoft.com/office/drawing/2014/main" id="{97BCDFFA-FEFB-BDED-BF8D-9A19ACF2C5A7}"/>
                </a:ext>
              </a:extLst>
            </p:cNvPr>
            <p:cNvSpPr/>
            <p:nvPr/>
          </p:nvSpPr>
          <p:spPr>
            <a:xfrm>
              <a:off x="8632603" y="3200224"/>
              <a:ext cx="186758" cy="2067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97">
              <a:extLst>
                <a:ext uri="{FF2B5EF4-FFF2-40B4-BE49-F238E27FC236}">
                  <a16:creationId xmlns:a16="http://schemas.microsoft.com/office/drawing/2014/main" id="{3F06FCCD-A34D-C525-598B-6132CA4C28A3}"/>
                </a:ext>
              </a:extLst>
            </p:cNvPr>
            <p:cNvCxnSpPr>
              <a:cxnSpLocks/>
            </p:cNvCxnSpPr>
            <p:nvPr/>
          </p:nvCxnSpPr>
          <p:spPr>
            <a:xfrm>
              <a:off x="6252045" y="1753526"/>
              <a:ext cx="0" cy="1718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98">
              <a:extLst>
                <a:ext uri="{FF2B5EF4-FFF2-40B4-BE49-F238E27FC236}">
                  <a16:creationId xmlns:a16="http://schemas.microsoft.com/office/drawing/2014/main" id="{E6D59AD9-FEF4-9E2C-AE2B-0041E6143E57}"/>
                </a:ext>
              </a:extLst>
            </p:cNvPr>
            <p:cNvSpPr txBox="1"/>
            <p:nvPr/>
          </p:nvSpPr>
          <p:spPr>
            <a:xfrm>
              <a:off x="5759414" y="991958"/>
              <a:ext cx="11274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 w="15875">
                    <a:solidFill>
                      <a:schemeClr val="bg1"/>
                    </a:solidFill>
                  </a:ln>
                  <a:noFill/>
                  <a:latin typeface="Archivo Black" panose="020B0A03020202020B04" pitchFamily="34" charset="0"/>
                </a:rPr>
                <a:t>3</a:t>
              </a:r>
            </a:p>
          </p:txBody>
        </p:sp>
      </p:grpSp>
      <p:grpSp>
        <p:nvGrpSpPr>
          <p:cNvPr id="204" name="Group 6">
            <a:extLst>
              <a:ext uri="{FF2B5EF4-FFF2-40B4-BE49-F238E27FC236}">
                <a16:creationId xmlns:a16="http://schemas.microsoft.com/office/drawing/2014/main" id="{4D22F036-5557-EFAC-B8DE-E39CC930DE7B}"/>
              </a:ext>
            </a:extLst>
          </p:cNvPr>
          <p:cNvGrpSpPr/>
          <p:nvPr/>
        </p:nvGrpSpPr>
        <p:grpSpPr>
          <a:xfrm>
            <a:off x="9056383" y="2904071"/>
            <a:ext cx="2011680" cy="2011680"/>
            <a:chOff x="9230119" y="2401151"/>
            <a:chExt cx="2011680" cy="2011680"/>
          </a:xfrm>
        </p:grpSpPr>
        <p:sp>
          <p:nvSpPr>
            <p:cNvPr id="205" name="Freeform: Shape 100">
              <a:extLst>
                <a:ext uri="{FF2B5EF4-FFF2-40B4-BE49-F238E27FC236}">
                  <a16:creationId xmlns:a16="http://schemas.microsoft.com/office/drawing/2014/main" id="{281A185F-482B-2D18-3011-9B496E43380C}"/>
                </a:ext>
              </a:extLst>
            </p:cNvPr>
            <p:cNvSpPr/>
            <p:nvPr/>
          </p:nvSpPr>
          <p:spPr>
            <a:xfrm flipV="1">
              <a:off x="9230119" y="2401151"/>
              <a:ext cx="2011680" cy="1005841"/>
            </a:xfrm>
            <a:custGeom>
              <a:avLst/>
              <a:gdLst>
                <a:gd name="connsiteX0" fmla="*/ 0 w 2011680"/>
                <a:gd name="connsiteY0" fmla="*/ 0 h 1005841"/>
                <a:gd name="connsiteX1" fmla="*/ 2011680 w 2011680"/>
                <a:gd name="connsiteY1" fmla="*/ 0 h 1005841"/>
                <a:gd name="connsiteX2" fmla="*/ 2011680 w 2011680"/>
                <a:gd name="connsiteY2" fmla="*/ 1 h 1005841"/>
                <a:gd name="connsiteX3" fmla="*/ 1005840 w 2011680"/>
                <a:gd name="connsiteY3" fmla="*/ 1005841 h 1005841"/>
                <a:gd name="connsiteX4" fmla="*/ 0 w 2011680"/>
                <a:gd name="connsiteY4" fmla="*/ 1 h 1005841"/>
                <a:gd name="connsiteX5" fmla="*/ 0 w 2011680"/>
                <a:gd name="connsiteY5" fmla="*/ 0 h 100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41">
                  <a:moveTo>
                    <a:pt x="0" y="0"/>
                  </a:moveTo>
                  <a:lnTo>
                    <a:pt x="2011680" y="0"/>
                  </a:lnTo>
                  <a:lnTo>
                    <a:pt x="2011680" y="1"/>
                  </a:lnTo>
                  <a:cubicBezTo>
                    <a:pt x="2011680" y="555511"/>
                    <a:pt x="1561350" y="1005841"/>
                    <a:pt x="1005840" y="1005841"/>
                  </a:cubicBezTo>
                  <a:cubicBezTo>
                    <a:pt x="450330" y="1005841"/>
                    <a:pt x="0" y="55551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: Shape 101">
              <a:extLst>
                <a:ext uri="{FF2B5EF4-FFF2-40B4-BE49-F238E27FC236}">
                  <a16:creationId xmlns:a16="http://schemas.microsoft.com/office/drawing/2014/main" id="{BEDC53DA-8017-06D8-6AD6-896826F752FF}"/>
                </a:ext>
              </a:extLst>
            </p:cNvPr>
            <p:cNvSpPr/>
            <p:nvPr/>
          </p:nvSpPr>
          <p:spPr>
            <a:xfrm flipV="1">
              <a:off x="9230119" y="3406992"/>
              <a:ext cx="2011680" cy="1005839"/>
            </a:xfrm>
            <a:custGeom>
              <a:avLst/>
              <a:gdLst>
                <a:gd name="connsiteX0" fmla="*/ 1005840 w 2011680"/>
                <a:gd name="connsiteY0" fmla="*/ 0 h 1005839"/>
                <a:gd name="connsiteX1" fmla="*/ 2006487 w 2011680"/>
                <a:gd name="connsiteY1" fmla="*/ 902999 h 1005839"/>
                <a:gd name="connsiteX2" fmla="*/ 2011680 w 2011680"/>
                <a:gd name="connsiteY2" fmla="*/ 1005839 h 1005839"/>
                <a:gd name="connsiteX3" fmla="*/ 0 w 2011680"/>
                <a:gd name="connsiteY3" fmla="*/ 1005839 h 1005839"/>
                <a:gd name="connsiteX4" fmla="*/ 5193 w 2011680"/>
                <a:gd name="connsiteY4" fmla="*/ 902999 h 1005839"/>
                <a:gd name="connsiteX5" fmla="*/ 1005840 w 2011680"/>
                <a:gd name="connsiteY5" fmla="*/ 0 h 100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39">
                  <a:moveTo>
                    <a:pt x="1005840" y="0"/>
                  </a:moveTo>
                  <a:cubicBezTo>
                    <a:pt x="1526631" y="0"/>
                    <a:pt x="1954978" y="395798"/>
                    <a:pt x="2006487" y="902999"/>
                  </a:cubicBezTo>
                  <a:lnTo>
                    <a:pt x="2011680" y="1005839"/>
                  </a:lnTo>
                  <a:lnTo>
                    <a:pt x="0" y="1005839"/>
                  </a:lnTo>
                  <a:lnTo>
                    <a:pt x="5193" y="902999"/>
                  </a:lnTo>
                  <a:cubicBezTo>
                    <a:pt x="56702" y="395798"/>
                    <a:pt x="485050" y="0"/>
                    <a:pt x="1005840" y="0"/>
                  </a:cubicBezTo>
                  <a:close/>
                </a:path>
              </a:pathLst>
            </a:custGeom>
            <a:solidFill>
              <a:srgbClr val="74C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102">
              <a:extLst>
                <a:ext uri="{FF2B5EF4-FFF2-40B4-BE49-F238E27FC236}">
                  <a16:creationId xmlns:a16="http://schemas.microsoft.com/office/drawing/2014/main" id="{8BC897BC-4A60-E788-34D8-FD06E7EC07C8}"/>
                </a:ext>
              </a:extLst>
            </p:cNvPr>
            <p:cNvSpPr/>
            <p:nvPr/>
          </p:nvSpPr>
          <p:spPr>
            <a:xfrm flipV="1">
              <a:off x="9458719" y="2629752"/>
              <a:ext cx="1554480" cy="1554480"/>
            </a:xfrm>
            <a:prstGeom prst="ellipse">
              <a:avLst/>
            </a:prstGeom>
            <a:gradFill>
              <a:gsLst>
                <a:gs pos="0">
                  <a:srgbClr val="A0D32C"/>
                </a:gs>
                <a:gs pos="100000">
                  <a:srgbClr val="46CA89"/>
                </a:gs>
              </a:gsLst>
              <a:lin ang="5400000" scaled="0"/>
            </a:gradFill>
            <a:ln>
              <a:noFill/>
            </a:ln>
            <a:effectLst>
              <a:outerShdw blurRad="1016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12">
            <a:extLst>
              <a:ext uri="{FF2B5EF4-FFF2-40B4-BE49-F238E27FC236}">
                <a16:creationId xmlns:a16="http://schemas.microsoft.com/office/drawing/2014/main" id="{BFE1771A-B175-8A86-C0B3-8FDD9C5C4C86}"/>
              </a:ext>
            </a:extLst>
          </p:cNvPr>
          <p:cNvGrpSpPr/>
          <p:nvPr/>
        </p:nvGrpSpPr>
        <p:grpSpPr>
          <a:xfrm>
            <a:off x="8323647" y="2670414"/>
            <a:ext cx="3066394" cy="3698548"/>
            <a:chOff x="8497383" y="2167494"/>
            <a:chExt cx="3066394" cy="3698548"/>
          </a:xfrm>
        </p:grpSpPr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9CF385B6-84FC-ECA3-5B01-DD0FC24D5702}"/>
                </a:ext>
              </a:extLst>
            </p:cNvPr>
            <p:cNvSpPr/>
            <p:nvPr/>
          </p:nvSpPr>
          <p:spPr>
            <a:xfrm>
              <a:off x="8996461" y="2167494"/>
              <a:ext cx="2478996" cy="2478996"/>
            </a:xfrm>
            <a:prstGeom prst="arc">
              <a:avLst>
                <a:gd name="adj1" fmla="val 10892029"/>
                <a:gd name="adj2" fmla="val 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0" name="Isosceles Triangle 104">
              <a:extLst>
                <a:ext uri="{FF2B5EF4-FFF2-40B4-BE49-F238E27FC236}">
                  <a16:creationId xmlns:a16="http://schemas.microsoft.com/office/drawing/2014/main" id="{785953DC-5488-5F1A-35BA-D1450C5B473E}"/>
                </a:ext>
              </a:extLst>
            </p:cNvPr>
            <p:cNvSpPr/>
            <p:nvPr/>
          </p:nvSpPr>
          <p:spPr>
            <a:xfrm flipV="1">
              <a:off x="11377019" y="3406992"/>
              <a:ext cx="186758" cy="2067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Connector 105">
              <a:extLst>
                <a:ext uri="{FF2B5EF4-FFF2-40B4-BE49-F238E27FC236}">
                  <a16:creationId xmlns:a16="http://schemas.microsoft.com/office/drawing/2014/main" id="{4AEB6C50-BC3F-7C3A-EC9E-7E4A57031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6461" y="3341473"/>
              <a:ext cx="0" cy="1718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106">
              <a:extLst>
                <a:ext uri="{FF2B5EF4-FFF2-40B4-BE49-F238E27FC236}">
                  <a16:creationId xmlns:a16="http://schemas.microsoft.com/office/drawing/2014/main" id="{4D166DC9-020D-2418-0169-E3BF6F481FA0}"/>
                </a:ext>
              </a:extLst>
            </p:cNvPr>
            <p:cNvSpPr txBox="1"/>
            <p:nvPr/>
          </p:nvSpPr>
          <p:spPr>
            <a:xfrm>
              <a:off x="8497383" y="4850379"/>
              <a:ext cx="11274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 w="15875">
                    <a:solidFill>
                      <a:schemeClr val="bg1"/>
                    </a:solidFill>
                  </a:ln>
                  <a:noFill/>
                  <a:latin typeface="Archivo Black" panose="020B0A03020202020B04" pitchFamily="34" charset="0"/>
                </a:rPr>
                <a:t>4</a:t>
              </a:r>
            </a:p>
          </p:txBody>
        </p:sp>
      </p:grpSp>
      <p:grpSp>
        <p:nvGrpSpPr>
          <p:cNvPr id="213" name="Group 31">
            <a:extLst>
              <a:ext uri="{FF2B5EF4-FFF2-40B4-BE49-F238E27FC236}">
                <a16:creationId xmlns:a16="http://schemas.microsoft.com/office/drawing/2014/main" id="{7F10E1AF-97AF-4DBC-718E-98DA1354160F}"/>
              </a:ext>
            </a:extLst>
          </p:cNvPr>
          <p:cNvGrpSpPr/>
          <p:nvPr/>
        </p:nvGrpSpPr>
        <p:grpSpPr>
          <a:xfrm>
            <a:off x="937069" y="1623818"/>
            <a:ext cx="2349361" cy="1242751"/>
            <a:chOff x="1158258" y="1110577"/>
            <a:chExt cx="2349361" cy="1242751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6E308A6-172F-5D7A-DC9E-CD26EEDF381C}"/>
                </a:ext>
              </a:extLst>
            </p:cNvPr>
            <p:cNvSpPr/>
            <p:nvPr/>
          </p:nvSpPr>
          <p:spPr>
            <a:xfrm>
              <a:off x="1158259" y="1110577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0" dirty="0">
                  <a:solidFill>
                    <a:srgbClr val="FE8C5D"/>
                  </a:solidFill>
                  <a:effectLst/>
                  <a:latin typeface="Roboto" pitchFamily="2" charset="0"/>
                  <a:ea typeface="Roboto" pitchFamily="2" charset="0"/>
                </a:rPr>
                <a:t>Introduction</a:t>
              </a:r>
              <a:endParaRPr lang="en-US" sz="2000" dirty="0">
                <a:solidFill>
                  <a:srgbClr val="FE8C5D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B72567C-E6FB-6A79-8B78-827F116D00AA}"/>
                </a:ext>
              </a:extLst>
            </p:cNvPr>
            <p:cNvSpPr/>
            <p:nvPr/>
          </p:nvSpPr>
          <p:spPr>
            <a:xfrm>
              <a:off x="1158258" y="1399221"/>
              <a:ext cx="234936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400" b="1" i="0" dirty="0">
                  <a:solidFill>
                    <a:schemeClr val="bg1"/>
                  </a:solidFill>
                  <a:effectLst/>
                  <a:latin typeface="Maven Pro"/>
                  <a:ea typeface="Roboto Light" panose="02000000000000000000" pitchFamily="2" charset="0"/>
                </a:rPr>
                <a:t>Problématique ;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Stratégie ;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Présentation des données.</a:t>
              </a:r>
            </a:p>
          </p:txBody>
        </p:sp>
      </p:grpSp>
      <p:pic>
        <p:nvPicPr>
          <p:cNvPr id="224" name="Graphic 42" descr="Cloud Computing">
            <a:extLst>
              <a:ext uri="{FF2B5EF4-FFF2-40B4-BE49-F238E27FC236}">
                <a16:creationId xmlns:a16="http://schemas.microsoft.com/office/drawing/2014/main" id="{EE5672D3-ACA8-359B-A31F-3DD80CB3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3720" y="3544336"/>
            <a:ext cx="656615" cy="656615"/>
          </a:xfrm>
          <a:prstGeom prst="rect">
            <a:avLst/>
          </a:prstGeom>
        </p:spPr>
      </p:pic>
      <p:grpSp>
        <p:nvGrpSpPr>
          <p:cNvPr id="225" name="Group 43">
            <a:extLst>
              <a:ext uri="{FF2B5EF4-FFF2-40B4-BE49-F238E27FC236}">
                <a16:creationId xmlns:a16="http://schemas.microsoft.com/office/drawing/2014/main" id="{6FE5E08E-79B7-71EF-2927-51B0B669B098}"/>
              </a:ext>
            </a:extLst>
          </p:cNvPr>
          <p:cNvGrpSpPr/>
          <p:nvPr/>
        </p:nvGrpSpPr>
        <p:grpSpPr>
          <a:xfrm>
            <a:off x="6439962" y="1460166"/>
            <a:ext cx="4046303" cy="1245146"/>
            <a:chOff x="1158257" y="1110577"/>
            <a:chExt cx="4046303" cy="1245146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9D69156-0043-014C-3D60-E49BD3CD6E35}"/>
                </a:ext>
              </a:extLst>
            </p:cNvPr>
            <p:cNvSpPr/>
            <p:nvPr/>
          </p:nvSpPr>
          <p:spPr>
            <a:xfrm>
              <a:off x="1158259" y="1110577"/>
              <a:ext cx="40463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0" dirty="0">
                  <a:solidFill>
                    <a:srgbClr val="8F5CD3"/>
                  </a:solidFill>
                  <a:effectLst/>
                  <a:latin typeface="Roboto" pitchFamily="2" charset="0"/>
                  <a:ea typeface="Roboto" pitchFamily="2" charset="0"/>
                </a:rPr>
                <a:t>Classification </a:t>
              </a:r>
              <a:r>
                <a:rPr lang="fr-FR" b="1" i="0" dirty="0">
                  <a:solidFill>
                    <a:srgbClr val="8F5CD3"/>
                  </a:solidFill>
                  <a:effectLst/>
                  <a:latin typeface="Roboto" pitchFamily="2" charset="0"/>
                  <a:ea typeface="Roboto" pitchFamily="2" charset="0"/>
                </a:rPr>
                <a:t>supervisée</a:t>
              </a:r>
              <a:r>
                <a:rPr lang="en-US" b="1" i="0" dirty="0">
                  <a:solidFill>
                    <a:srgbClr val="8F5CD3"/>
                  </a:solidFill>
                  <a:effectLst/>
                  <a:latin typeface="Roboto" pitchFamily="2" charset="0"/>
                  <a:ea typeface="Roboto" pitchFamily="2" charset="0"/>
                </a:rPr>
                <a:t> des images</a:t>
              </a:r>
              <a:endParaRPr lang="en-US" dirty="0">
                <a:solidFill>
                  <a:srgbClr val="8F5CD3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AA074A4-CE04-D3E6-F99E-AB9E1E86F906}"/>
                </a:ext>
              </a:extLst>
            </p:cNvPr>
            <p:cNvSpPr/>
            <p:nvPr/>
          </p:nvSpPr>
          <p:spPr>
            <a:xfrm>
              <a:off x="1158257" y="1401616"/>
              <a:ext cx="393660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fr-FR" sz="1400" b="1" dirty="0">
                  <a:solidFill>
                    <a:prstClr val="white"/>
                  </a:solidFill>
                  <a:latin typeface="Maven Pro"/>
                  <a:ea typeface="Roboto Light" panose="02000000000000000000" pitchFamily="2" charset="0"/>
                </a:rPr>
                <a:t>P</a:t>
              </a:r>
              <a:r>
                <a:rPr kumimoji="0" lang="fr-F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ven Pro"/>
                  <a:ea typeface="Roboto Light" panose="02000000000000000000" pitchFamily="2" charset="0"/>
                  <a:cs typeface="+mn-cs"/>
                </a:rPr>
                <a:t>réparation initiale des images  ;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fr-F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ven Pro"/>
                  <a:ea typeface="Roboto Light" panose="02000000000000000000" pitchFamily="2" charset="0"/>
                  <a:cs typeface="+mn-cs"/>
                </a:rPr>
                <a:t>ImageDatagenerator</a:t>
              </a:r>
              <a:r>
                <a:rPr kumimoji="0" lang="fr-F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ven Pro"/>
                  <a:ea typeface="Roboto Light" panose="02000000000000000000" pitchFamily="2" charset="0"/>
                  <a:cs typeface="+mn-cs"/>
                </a:rPr>
                <a:t> avec data augmentation ;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fr-F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ven Pro"/>
                  <a:ea typeface="Roboto Light" panose="02000000000000000000" pitchFamily="2" charset="0"/>
                  <a:cs typeface="+mn-cs"/>
                </a:rPr>
                <a:t>DataSet</a:t>
              </a:r>
              <a:r>
                <a:rPr kumimoji="0" lang="fr-F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ven Pro"/>
                  <a:ea typeface="Roboto Light" panose="02000000000000000000" pitchFamily="2" charset="0"/>
                  <a:cs typeface="+mn-cs"/>
                </a:rPr>
                <a:t> (sans augmentation des données) ;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fr-F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ven Pro"/>
                  <a:ea typeface="Roboto Light" panose="02000000000000000000" pitchFamily="2" charset="0"/>
                  <a:cs typeface="+mn-cs"/>
                </a:rPr>
                <a:t>Dataset</a:t>
              </a:r>
              <a:r>
                <a:rPr kumimoji="0" lang="fr-F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ven Pro"/>
                  <a:ea typeface="Roboto Light" panose="02000000000000000000" pitchFamily="2" charset="0"/>
                  <a:cs typeface="+mn-cs"/>
                </a:rPr>
                <a:t> (avec augmentation des données).</a:t>
              </a:r>
            </a:p>
          </p:txBody>
        </p:sp>
      </p:grpSp>
      <p:grpSp>
        <p:nvGrpSpPr>
          <p:cNvPr id="228" name="Group 46">
            <a:extLst>
              <a:ext uri="{FF2B5EF4-FFF2-40B4-BE49-F238E27FC236}">
                <a16:creationId xmlns:a16="http://schemas.microsoft.com/office/drawing/2014/main" id="{ADEEEC52-47EA-B1A0-B3E8-7A84A977FFEC}"/>
              </a:ext>
            </a:extLst>
          </p:cNvPr>
          <p:cNvGrpSpPr/>
          <p:nvPr/>
        </p:nvGrpSpPr>
        <p:grpSpPr>
          <a:xfrm>
            <a:off x="3689438" y="5277391"/>
            <a:ext cx="3142380" cy="1245146"/>
            <a:chOff x="1158258" y="1110577"/>
            <a:chExt cx="3142380" cy="1245146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3277004-46AC-9E9E-F316-EC179D022E99}"/>
                </a:ext>
              </a:extLst>
            </p:cNvPr>
            <p:cNvSpPr/>
            <p:nvPr/>
          </p:nvSpPr>
          <p:spPr>
            <a:xfrm>
              <a:off x="1158259" y="1110577"/>
              <a:ext cx="21739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FF579A"/>
                  </a:solidFill>
                  <a:latin typeface="Roboto" pitchFamily="2" charset="0"/>
                  <a:ea typeface="Roboto" pitchFamily="2" charset="0"/>
                </a:rPr>
                <a:t>Etude de faisabilité</a:t>
              </a:r>
              <a:endParaRPr lang="fr-FR" dirty="0">
                <a:solidFill>
                  <a:srgbClr val="FF579A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728ED72-4D25-8EC1-DAC8-B3247C2CECD6}"/>
                </a:ext>
              </a:extLst>
            </p:cNvPr>
            <p:cNvSpPr/>
            <p:nvPr/>
          </p:nvSpPr>
          <p:spPr>
            <a:xfrm>
              <a:off x="1158258" y="1401616"/>
              <a:ext cx="314238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Analyse des descriptions textuelles ;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Analyse des images ;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Analyse textuelle et visuelle.</a:t>
              </a:r>
            </a:p>
            <a:p>
              <a:r>
                <a:rPr lang="fr-FR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(Clustering, score ARI, conclusion)</a:t>
              </a:r>
            </a:p>
          </p:txBody>
        </p:sp>
      </p:grpSp>
      <p:grpSp>
        <p:nvGrpSpPr>
          <p:cNvPr id="231" name="Group 49">
            <a:extLst>
              <a:ext uri="{FF2B5EF4-FFF2-40B4-BE49-F238E27FC236}">
                <a16:creationId xmlns:a16="http://schemas.microsoft.com/office/drawing/2014/main" id="{FC0D9221-CE50-DC55-7214-615796EAB12E}"/>
              </a:ext>
            </a:extLst>
          </p:cNvPr>
          <p:cNvGrpSpPr/>
          <p:nvPr/>
        </p:nvGrpSpPr>
        <p:grpSpPr>
          <a:xfrm>
            <a:off x="9208124" y="5474309"/>
            <a:ext cx="2885553" cy="1029703"/>
            <a:chOff x="1158258" y="1110577"/>
            <a:chExt cx="2885553" cy="1029703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F7B5F79-E075-C9B0-4B69-60EEEF9388E0}"/>
                </a:ext>
              </a:extLst>
            </p:cNvPr>
            <p:cNvSpPr/>
            <p:nvPr/>
          </p:nvSpPr>
          <p:spPr>
            <a:xfrm>
              <a:off x="1158259" y="1110577"/>
              <a:ext cx="18245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i="0" dirty="0">
                  <a:solidFill>
                    <a:srgbClr val="77CE61"/>
                  </a:solidFill>
                  <a:effectLst/>
                  <a:latin typeface="Roboto" pitchFamily="2" charset="0"/>
                  <a:ea typeface="Roboto" pitchFamily="2" charset="0"/>
                </a:rPr>
                <a:t>Collecte via API</a:t>
              </a:r>
              <a:endParaRPr lang="fr-FR" dirty="0">
                <a:solidFill>
                  <a:srgbClr val="77CE6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D30F34D-8A11-D75F-D7E7-304F43D9934C}"/>
                </a:ext>
              </a:extLst>
            </p:cNvPr>
            <p:cNvSpPr/>
            <p:nvPr/>
          </p:nvSpPr>
          <p:spPr>
            <a:xfrm>
              <a:off x="1158258" y="1401616"/>
              <a:ext cx="288555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Collecte de produits à base de Champagne ;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Sauvegarde dans un fichier CSV.</a:t>
              </a:r>
            </a:p>
          </p:txBody>
        </p:sp>
      </p:grpSp>
      <p:sp>
        <p:nvSpPr>
          <p:cNvPr id="235" name="TextBox 48">
            <a:extLst>
              <a:ext uri="{FF2B5EF4-FFF2-40B4-BE49-F238E27FC236}">
                <a16:creationId xmlns:a16="http://schemas.microsoft.com/office/drawing/2014/main" id="{DE732442-547D-6413-BF7E-37E26D4189AA}"/>
              </a:ext>
            </a:extLst>
          </p:cNvPr>
          <p:cNvSpPr txBox="1"/>
          <p:nvPr/>
        </p:nvSpPr>
        <p:spPr>
          <a:xfrm>
            <a:off x="3184869" y="180431"/>
            <a:ext cx="5820736" cy="66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3200" dirty="0"/>
              <a:t>Plan de présentation</a:t>
            </a:r>
            <a:endParaRPr lang="en-IN" sz="3200" dirty="0"/>
          </a:p>
        </p:txBody>
      </p:sp>
      <p:pic>
        <p:nvPicPr>
          <p:cNvPr id="237" name="Image 236" descr="Une image contenant clipart, illustration, Graphique, dessin humoristique&#10;&#10;Description générée automatiquement">
            <a:extLst>
              <a:ext uri="{FF2B5EF4-FFF2-40B4-BE49-F238E27FC236}">
                <a16:creationId xmlns:a16="http://schemas.microsoft.com/office/drawing/2014/main" id="{A811AA7D-7483-C6BD-D526-BB35E1798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51" y="3382249"/>
            <a:ext cx="924287" cy="924287"/>
          </a:xfrm>
          <a:prstGeom prst="rect">
            <a:avLst/>
          </a:prstGeom>
        </p:spPr>
      </p:pic>
      <p:pic>
        <p:nvPicPr>
          <p:cNvPr id="239" name="Image 238" descr="Une image contenant texte, dessin humoristique&#10;&#10;Description générée automatiquement">
            <a:extLst>
              <a:ext uri="{FF2B5EF4-FFF2-40B4-BE49-F238E27FC236}">
                <a16:creationId xmlns:a16="http://schemas.microsoft.com/office/drawing/2014/main" id="{716ECBB8-1512-DC7A-C925-05709E8D5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64" y="3496165"/>
            <a:ext cx="827494" cy="8274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FE09FE-4A33-F760-1762-CC4198F5B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798" y="3343578"/>
            <a:ext cx="1046103" cy="104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9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6667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6667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6667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7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7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6667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75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75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5" presetID="2" presetClass="entr" presetSubtype="4" accel="26667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6667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26667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75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75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accel="26667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75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75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6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666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6667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666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5" presetID="2" presetClass="entr" presetSubtype="4" accel="2666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26667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2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accel="2666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6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E0AE971-D4E4-5089-AFA8-200FF7B74541}"/>
              </a:ext>
            </a:extLst>
          </p:cNvPr>
          <p:cNvSpPr/>
          <p:nvPr/>
        </p:nvSpPr>
        <p:spPr>
          <a:xfrm>
            <a:off x="3913886" y="43862"/>
            <a:ext cx="4362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E03A4E"/>
                </a:solidFill>
                <a:effectLst/>
                <a:latin typeface="Roboto" pitchFamily="2" charset="0"/>
                <a:ea typeface="Roboto" pitchFamily="2" charset="0"/>
              </a:rPr>
              <a:t>Données textes et images</a:t>
            </a:r>
            <a:endParaRPr lang="fr-FR" sz="2800" dirty="0">
              <a:solidFill>
                <a:srgbClr val="E03A4E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BF7150D4-1446-B27A-BE20-4BA8843DEE1C}"/>
              </a:ext>
            </a:extLst>
          </p:cNvPr>
          <p:cNvSpPr txBox="1"/>
          <p:nvPr/>
        </p:nvSpPr>
        <p:spPr>
          <a:xfrm>
            <a:off x="3361201" y="1118320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</a:rPr>
              <a:t>Approche</a:t>
            </a:r>
          </a:p>
        </p:txBody>
      </p:sp>
      <p:sp>
        <p:nvSpPr>
          <p:cNvPr id="2" name="Freeform: Shape 33">
            <a:extLst>
              <a:ext uri="{FF2B5EF4-FFF2-40B4-BE49-F238E27FC236}">
                <a16:creationId xmlns:a16="http://schemas.microsoft.com/office/drawing/2014/main" id="{DFE9D5F4-3196-1D4C-2525-75C8E5383C25}"/>
              </a:ext>
            </a:extLst>
          </p:cNvPr>
          <p:cNvSpPr/>
          <p:nvPr/>
        </p:nvSpPr>
        <p:spPr>
          <a:xfrm>
            <a:off x="1934025" y="2249600"/>
            <a:ext cx="2342284" cy="2342284"/>
          </a:xfrm>
          <a:custGeom>
            <a:avLst/>
            <a:gdLst>
              <a:gd name="connsiteX0" fmla="*/ 2293994 w 2342283"/>
              <a:gd name="connsiteY0" fmla="*/ 1364460 h 2342283"/>
              <a:gd name="connsiteX1" fmla="*/ 1364460 w 2342283"/>
              <a:gd name="connsiteY1" fmla="*/ 2293994 h 2342283"/>
              <a:gd name="connsiteX2" fmla="*/ 1004455 w 2342283"/>
              <a:gd name="connsiteY2" fmla="*/ 2293994 h 2342283"/>
              <a:gd name="connsiteX3" fmla="*/ 74600 w 2342283"/>
              <a:gd name="connsiteY3" fmla="*/ 1364460 h 2342283"/>
              <a:gd name="connsiteX4" fmla="*/ 74600 w 2342283"/>
              <a:gd name="connsiteY4" fmla="*/ 1004455 h 2342283"/>
              <a:gd name="connsiteX5" fmla="*/ 1004134 w 2342283"/>
              <a:gd name="connsiteY5" fmla="*/ 74600 h 2342283"/>
              <a:gd name="connsiteX6" fmla="*/ 1364140 w 2342283"/>
              <a:gd name="connsiteY6" fmla="*/ 74600 h 2342283"/>
              <a:gd name="connsiteX7" fmla="*/ 2293673 w 2342283"/>
              <a:gd name="connsiteY7" fmla="*/ 1004134 h 2342283"/>
              <a:gd name="connsiteX8" fmla="*/ 2293994 w 2342283"/>
              <a:gd name="connsiteY8" fmla="*/ 1364460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2293994" y="1364460"/>
                </a:moveTo>
                <a:lnTo>
                  <a:pt x="1364460" y="2293994"/>
                </a:lnTo>
                <a:cubicBezTo>
                  <a:pt x="1264994" y="2393461"/>
                  <a:pt x="1103922" y="2393461"/>
                  <a:pt x="1004455" y="2293994"/>
                </a:cubicBezTo>
                <a:lnTo>
                  <a:pt x="74600" y="1364460"/>
                </a:lnTo>
                <a:cubicBezTo>
                  <a:pt x="-24867" y="1264994"/>
                  <a:pt x="-24867" y="1103922"/>
                  <a:pt x="74600" y="1004455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40" y="74600"/>
                </a:cubicBezTo>
                <a:lnTo>
                  <a:pt x="2293673" y="1004134"/>
                </a:lnTo>
                <a:cubicBezTo>
                  <a:pt x="2393461" y="1103601"/>
                  <a:pt x="2393461" y="1264994"/>
                  <a:pt x="2293994" y="1364460"/>
                </a:cubicBezTo>
                <a:close/>
              </a:path>
            </a:pathLst>
          </a:custGeom>
          <a:solidFill>
            <a:srgbClr val="F9386A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4">
            <a:extLst>
              <a:ext uri="{FF2B5EF4-FFF2-40B4-BE49-F238E27FC236}">
                <a16:creationId xmlns:a16="http://schemas.microsoft.com/office/drawing/2014/main" id="{49CA9E49-E80E-44DF-8751-C225C7DE6929}"/>
              </a:ext>
            </a:extLst>
          </p:cNvPr>
          <p:cNvSpPr/>
          <p:nvPr/>
        </p:nvSpPr>
        <p:spPr>
          <a:xfrm>
            <a:off x="3933308" y="2249600"/>
            <a:ext cx="2342284" cy="2342284"/>
          </a:xfrm>
          <a:custGeom>
            <a:avLst/>
            <a:gdLst>
              <a:gd name="connsiteX0" fmla="*/ 1004134 w 2342283"/>
              <a:gd name="connsiteY0" fmla="*/ 2293994 h 2342283"/>
              <a:gd name="connsiteX1" fmla="*/ 74600 w 2342283"/>
              <a:gd name="connsiteY1" fmla="*/ 1364460 h 2342283"/>
              <a:gd name="connsiteX2" fmla="*/ 74600 w 2342283"/>
              <a:gd name="connsiteY2" fmla="*/ 1004455 h 2342283"/>
              <a:gd name="connsiteX3" fmla="*/ 1004134 w 2342283"/>
              <a:gd name="connsiteY3" fmla="*/ 74600 h 2342283"/>
              <a:gd name="connsiteX4" fmla="*/ 1364140 w 2342283"/>
              <a:gd name="connsiteY4" fmla="*/ 74600 h 2342283"/>
              <a:gd name="connsiteX5" fmla="*/ 2293673 w 2342283"/>
              <a:gd name="connsiteY5" fmla="*/ 1004134 h 2342283"/>
              <a:gd name="connsiteX6" fmla="*/ 2293673 w 2342283"/>
              <a:gd name="connsiteY6" fmla="*/ 1364140 h 2342283"/>
              <a:gd name="connsiteX7" fmla="*/ 1364140 w 2342283"/>
              <a:gd name="connsiteY7" fmla="*/ 2293673 h 2342283"/>
              <a:gd name="connsiteX8" fmla="*/ 1004134 w 2342283"/>
              <a:gd name="connsiteY8" fmla="*/ 2293994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1004134" y="2293994"/>
                </a:moveTo>
                <a:lnTo>
                  <a:pt x="74600" y="1364460"/>
                </a:lnTo>
                <a:cubicBezTo>
                  <a:pt x="-24867" y="1264994"/>
                  <a:pt x="-24867" y="1103922"/>
                  <a:pt x="74600" y="1004455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40" y="74600"/>
                </a:cubicBezTo>
                <a:lnTo>
                  <a:pt x="2293673" y="1004134"/>
                </a:lnTo>
                <a:cubicBezTo>
                  <a:pt x="2393140" y="1103601"/>
                  <a:pt x="2393140" y="1264673"/>
                  <a:pt x="2293673" y="1364140"/>
                </a:cubicBezTo>
                <a:lnTo>
                  <a:pt x="1364140" y="2293673"/>
                </a:lnTo>
                <a:cubicBezTo>
                  <a:pt x="1264994" y="2393461"/>
                  <a:pt x="1103601" y="2393461"/>
                  <a:pt x="1004134" y="2293994"/>
                </a:cubicBezTo>
                <a:close/>
              </a:path>
            </a:pathLst>
          </a:custGeom>
          <a:solidFill>
            <a:srgbClr val="00C3E6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35">
            <a:extLst>
              <a:ext uri="{FF2B5EF4-FFF2-40B4-BE49-F238E27FC236}">
                <a16:creationId xmlns:a16="http://schemas.microsoft.com/office/drawing/2014/main" id="{089760CB-EAF0-AC3F-3FF8-6428506B6465}"/>
              </a:ext>
            </a:extLst>
          </p:cNvPr>
          <p:cNvSpPr/>
          <p:nvPr/>
        </p:nvSpPr>
        <p:spPr>
          <a:xfrm>
            <a:off x="5906281" y="2249920"/>
            <a:ext cx="2342284" cy="2342284"/>
          </a:xfrm>
          <a:custGeom>
            <a:avLst/>
            <a:gdLst>
              <a:gd name="connsiteX0" fmla="*/ 1004134 w 2342283"/>
              <a:gd name="connsiteY0" fmla="*/ 2293673 h 2342283"/>
              <a:gd name="connsiteX1" fmla="*/ 74600 w 2342283"/>
              <a:gd name="connsiteY1" fmla="*/ 1364140 h 2342283"/>
              <a:gd name="connsiteX2" fmla="*/ 74600 w 2342283"/>
              <a:gd name="connsiteY2" fmla="*/ 1004134 h 2342283"/>
              <a:gd name="connsiteX3" fmla="*/ 1004134 w 2342283"/>
              <a:gd name="connsiteY3" fmla="*/ 74600 h 2342283"/>
              <a:gd name="connsiteX4" fmla="*/ 1364140 w 2342283"/>
              <a:gd name="connsiteY4" fmla="*/ 74600 h 2342283"/>
              <a:gd name="connsiteX5" fmla="*/ 2293673 w 2342283"/>
              <a:gd name="connsiteY5" fmla="*/ 1004134 h 2342283"/>
              <a:gd name="connsiteX6" fmla="*/ 2293673 w 2342283"/>
              <a:gd name="connsiteY6" fmla="*/ 1364140 h 2342283"/>
              <a:gd name="connsiteX7" fmla="*/ 1364140 w 2342283"/>
              <a:gd name="connsiteY7" fmla="*/ 2293673 h 2342283"/>
              <a:gd name="connsiteX8" fmla="*/ 1004134 w 2342283"/>
              <a:gd name="connsiteY8" fmla="*/ 2293673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1004134" y="2293673"/>
                </a:moveTo>
                <a:lnTo>
                  <a:pt x="74600" y="1364140"/>
                </a:lnTo>
                <a:cubicBezTo>
                  <a:pt x="-24867" y="1264673"/>
                  <a:pt x="-24867" y="1103601"/>
                  <a:pt x="74600" y="1004134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40" y="74600"/>
                </a:cubicBezTo>
                <a:lnTo>
                  <a:pt x="2293673" y="1004134"/>
                </a:lnTo>
                <a:cubicBezTo>
                  <a:pt x="2393140" y="1103601"/>
                  <a:pt x="2393140" y="1264673"/>
                  <a:pt x="2293673" y="1364140"/>
                </a:cubicBezTo>
                <a:lnTo>
                  <a:pt x="1364140" y="2293673"/>
                </a:lnTo>
                <a:cubicBezTo>
                  <a:pt x="1264673" y="2393140"/>
                  <a:pt x="1103601" y="2393140"/>
                  <a:pt x="1004134" y="2293673"/>
                </a:cubicBezTo>
                <a:close/>
              </a:path>
            </a:pathLst>
          </a:custGeom>
          <a:solidFill>
            <a:srgbClr val="FFA300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EA71B096-E8EA-D00D-96F9-62E64F498838}"/>
              </a:ext>
            </a:extLst>
          </p:cNvPr>
          <p:cNvSpPr/>
          <p:nvPr/>
        </p:nvSpPr>
        <p:spPr>
          <a:xfrm>
            <a:off x="7905564" y="2249600"/>
            <a:ext cx="2342284" cy="2342284"/>
          </a:xfrm>
          <a:custGeom>
            <a:avLst/>
            <a:gdLst>
              <a:gd name="connsiteX0" fmla="*/ 2293673 w 2342283"/>
              <a:gd name="connsiteY0" fmla="*/ 1364460 h 2342283"/>
              <a:gd name="connsiteX1" fmla="*/ 1364139 w 2342283"/>
              <a:gd name="connsiteY1" fmla="*/ 2293994 h 2342283"/>
              <a:gd name="connsiteX2" fmla="*/ 1004134 w 2342283"/>
              <a:gd name="connsiteY2" fmla="*/ 2293994 h 2342283"/>
              <a:gd name="connsiteX3" fmla="*/ 74600 w 2342283"/>
              <a:gd name="connsiteY3" fmla="*/ 1364460 h 2342283"/>
              <a:gd name="connsiteX4" fmla="*/ 74600 w 2342283"/>
              <a:gd name="connsiteY4" fmla="*/ 1004455 h 2342283"/>
              <a:gd name="connsiteX5" fmla="*/ 1004134 w 2342283"/>
              <a:gd name="connsiteY5" fmla="*/ 74600 h 2342283"/>
              <a:gd name="connsiteX6" fmla="*/ 1364139 w 2342283"/>
              <a:gd name="connsiteY6" fmla="*/ 74600 h 2342283"/>
              <a:gd name="connsiteX7" fmla="*/ 2293673 w 2342283"/>
              <a:gd name="connsiteY7" fmla="*/ 1004134 h 2342283"/>
              <a:gd name="connsiteX8" fmla="*/ 2293673 w 2342283"/>
              <a:gd name="connsiteY8" fmla="*/ 1364460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2293673" y="1364460"/>
                </a:moveTo>
                <a:lnTo>
                  <a:pt x="1364139" y="2293994"/>
                </a:lnTo>
                <a:cubicBezTo>
                  <a:pt x="1264673" y="2393461"/>
                  <a:pt x="1103601" y="2393461"/>
                  <a:pt x="1004134" y="2293994"/>
                </a:cubicBezTo>
                <a:lnTo>
                  <a:pt x="74600" y="1364460"/>
                </a:lnTo>
                <a:cubicBezTo>
                  <a:pt x="-24867" y="1264994"/>
                  <a:pt x="-24867" y="1103922"/>
                  <a:pt x="74600" y="1004455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39" y="74600"/>
                </a:cubicBezTo>
                <a:lnTo>
                  <a:pt x="2293673" y="1004134"/>
                </a:lnTo>
                <a:cubicBezTo>
                  <a:pt x="2393140" y="1103601"/>
                  <a:pt x="2393140" y="1264994"/>
                  <a:pt x="2293673" y="1364460"/>
                </a:cubicBezTo>
                <a:close/>
              </a:path>
            </a:pathLst>
          </a:custGeom>
          <a:solidFill>
            <a:srgbClr val="00B59A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Oval 41">
            <a:extLst>
              <a:ext uri="{FF2B5EF4-FFF2-40B4-BE49-F238E27FC236}">
                <a16:creationId xmlns:a16="http://schemas.microsoft.com/office/drawing/2014/main" id="{BBA44308-8AA1-7EA6-70EE-A985C5862E00}"/>
              </a:ext>
            </a:extLst>
          </p:cNvPr>
          <p:cNvSpPr/>
          <p:nvPr/>
        </p:nvSpPr>
        <p:spPr>
          <a:xfrm>
            <a:off x="2519937" y="2828914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37">
            <a:extLst>
              <a:ext uri="{FF2B5EF4-FFF2-40B4-BE49-F238E27FC236}">
                <a16:creationId xmlns:a16="http://schemas.microsoft.com/office/drawing/2014/main" id="{006B5BE1-3D3A-8E85-645B-55AAC7758FB2}"/>
              </a:ext>
            </a:extLst>
          </p:cNvPr>
          <p:cNvSpPr/>
          <p:nvPr/>
        </p:nvSpPr>
        <p:spPr>
          <a:xfrm>
            <a:off x="3618383" y="3380152"/>
            <a:ext cx="5968010" cy="128344"/>
          </a:xfrm>
          <a:custGeom>
            <a:avLst/>
            <a:gdLst>
              <a:gd name="connsiteX0" fmla="*/ 0 w 5968010"/>
              <a:gd name="connsiteY0" fmla="*/ 0 h 128344"/>
              <a:gd name="connsiteX1" fmla="*/ 5996888 w 5968010"/>
              <a:gd name="connsiteY1" fmla="*/ 0 h 128344"/>
              <a:gd name="connsiteX2" fmla="*/ 5996888 w 5968010"/>
              <a:gd name="connsiteY2" fmla="*/ 147917 h 128344"/>
              <a:gd name="connsiteX3" fmla="*/ 0 w 5968010"/>
              <a:gd name="connsiteY3" fmla="*/ 147917 h 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010" h="128344">
                <a:moveTo>
                  <a:pt x="0" y="0"/>
                </a:moveTo>
                <a:lnTo>
                  <a:pt x="5996888" y="0"/>
                </a:lnTo>
                <a:lnTo>
                  <a:pt x="5996888" y="147917"/>
                </a:lnTo>
                <a:lnTo>
                  <a:pt x="0" y="147917"/>
                </a:lnTo>
                <a:close/>
              </a:path>
            </a:pathLst>
          </a:cu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39">
            <a:extLst>
              <a:ext uri="{FF2B5EF4-FFF2-40B4-BE49-F238E27FC236}">
                <a16:creationId xmlns:a16="http://schemas.microsoft.com/office/drawing/2014/main" id="{54A851D1-ABD4-9A2B-ABF7-782C18B1772A}"/>
              </a:ext>
            </a:extLst>
          </p:cNvPr>
          <p:cNvSpPr/>
          <p:nvPr/>
        </p:nvSpPr>
        <p:spPr>
          <a:xfrm>
            <a:off x="4512622" y="2828914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Oval 43">
            <a:extLst>
              <a:ext uri="{FF2B5EF4-FFF2-40B4-BE49-F238E27FC236}">
                <a16:creationId xmlns:a16="http://schemas.microsoft.com/office/drawing/2014/main" id="{CDCD75B0-A404-8F6A-78C4-7694289C04F5}"/>
              </a:ext>
            </a:extLst>
          </p:cNvPr>
          <p:cNvSpPr/>
          <p:nvPr/>
        </p:nvSpPr>
        <p:spPr>
          <a:xfrm>
            <a:off x="8484878" y="2828914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Oval 45">
            <a:extLst>
              <a:ext uri="{FF2B5EF4-FFF2-40B4-BE49-F238E27FC236}">
                <a16:creationId xmlns:a16="http://schemas.microsoft.com/office/drawing/2014/main" id="{53068332-E576-22D9-C29A-2EDCD06B33C4}"/>
              </a:ext>
            </a:extLst>
          </p:cNvPr>
          <p:cNvSpPr/>
          <p:nvPr/>
        </p:nvSpPr>
        <p:spPr>
          <a:xfrm>
            <a:off x="6485595" y="2828914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46">
            <a:extLst>
              <a:ext uri="{FF2B5EF4-FFF2-40B4-BE49-F238E27FC236}">
                <a16:creationId xmlns:a16="http://schemas.microsoft.com/office/drawing/2014/main" id="{5B9FD342-26C0-FC50-206E-391348F145FF}"/>
              </a:ext>
            </a:extLst>
          </p:cNvPr>
          <p:cNvGrpSpPr/>
          <p:nvPr/>
        </p:nvGrpSpPr>
        <p:grpSpPr>
          <a:xfrm>
            <a:off x="2192652" y="4818650"/>
            <a:ext cx="1845285" cy="822025"/>
            <a:chOff x="2513339" y="4603089"/>
            <a:chExt cx="1845285" cy="822025"/>
          </a:xfrm>
        </p:grpSpPr>
        <p:sp>
          <p:nvSpPr>
            <p:cNvPr id="13" name="Inhaltsplatzhalter 4">
              <a:extLst>
                <a:ext uri="{FF2B5EF4-FFF2-40B4-BE49-F238E27FC236}">
                  <a16:creationId xmlns:a16="http://schemas.microsoft.com/office/drawing/2014/main" id="{8244C8DF-F322-1B4D-C720-3B73D4F7904A}"/>
                </a:ext>
              </a:extLst>
            </p:cNvPr>
            <p:cNvSpPr txBox="1">
              <a:spLocks/>
            </p:cNvSpPr>
            <p:nvPr/>
          </p:nvSpPr>
          <p:spPr>
            <a:xfrm>
              <a:off x="2652745" y="4603089"/>
              <a:ext cx="1581828" cy="81560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Fusion </a:t>
              </a:r>
              <a:r>
                <a:rPr lang="fr-FR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TF-IDF et VGG16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DCB52-E891-F986-77A2-1CB4B55D0896}"/>
                </a:ext>
              </a:extLst>
            </p:cNvPr>
            <p:cNvSpPr/>
            <p:nvPr/>
          </p:nvSpPr>
          <p:spPr>
            <a:xfrm>
              <a:off x="2513339" y="5171198"/>
              <a:ext cx="184528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" name="Group 63">
            <a:extLst>
              <a:ext uri="{FF2B5EF4-FFF2-40B4-BE49-F238E27FC236}">
                <a16:creationId xmlns:a16="http://schemas.microsoft.com/office/drawing/2014/main" id="{30E62DF8-5DE1-C3D6-ECE5-B384C16895D5}"/>
              </a:ext>
            </a:extLst>
          </p:cNvPr>
          <p:cNvGrpSpPr/>
          <p:nvPr/>
        </p:nvGrpSpPr>
        <p:grpSpPr>
          <a:xfrm>
            <a:off x="4202590" y="4818650"/>
            <a:ext cx="1845285" cy="537758"/>
            <a:chOff x="2513339" y="4887356"/>
            <a:chExt cx="1845285" cy="537758"/>
          </a:xfrm>
        </p:grpSpPr>
        <p:sp>
          <p:nvSpPr>
            <p:cNvPr id="16" name="Inhaltsplatzhalter 4">
              <a:extLst>
                <a:ext uri="{FF2B5EF4-FFF2-40B4-BE49-F238E27FC236}">
                  <a16:creationId xmlns:a16="http://schemas.microsoft.com/office/drawing/2014/main" id="{8F69B27F-4657-C90A-C6FF-531006A13EA9}"/>
                </a:ext>
              </a:extLst>
            </p:cNvPr>
            <p:cNvSpPr txBox="1">
              <a:spLocks/>
            </p:cNvSpPr>
            <p:nvPr/>
          </p:nvSpPr>
          <p:spPr>
            <a:xfrm>
              <a:off x="2645067" y="4887356"/>
              <a:ext cx="158182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T-SNE</a:t>
              </a: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0E1689-CF57-5962-E9DD-2F14D9291FEE}"/>
                </a:ext>
              </a:extLst>
            </p:cNvPr>
            <p:cNvSpPr/>
            <p:nvPr/>
          </p:nvSpPr>
          <p:spPr>
            <a:xfrm>
              <a:off x="2513339" y="5171198"/>
              <a:ext cx="184528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66">
            <a:extLst>
              <a:ext uri="{FF2B5EF4-FFF2-40B4-BE49-F238E27FC236}">
                <a16:creationId xmlns:a16="http://schemas.microsoft.com/office/drawing/2014/main" id="{7E56809F-76CC-B1EB-E05F-91E8AC1E9DAC}"/>
              </a:ext>
            </a:extLst>
          </p:cNvPr>
          <p:cNvGrpSpPr/>
          <p:nvPr/>
        </p:nvGrpSpPr>
        <p:grpSpPr>
          <a:xfrm>
            <a:off x="6154780" y="4818650"/>
            <a:ext cx="1845285" cy="537758"/>
            <a:chOff x="2513339" y="4887356"/>
            <a:chExt cx="1845285" cy="537758"/>
          </a:xfrm>
        </p:grpSpPr>
        <p:sp>
          <p:nvSpPr>
            <p:cNvPr id="19" name="Inhaltsplatzhalter 4">
              <a:extLst>
                <a:ext uri="{FF2B5EF4-FFF2-40B4-BE49-F238E27FC236}">
                  <a16:creationId xmlns:a16="http://schemas.microsoft.com/office/drawing/2014/main" id="{92F9005B-4A60-DD06-BB35-5D6D5A30E13E}"/>
                </a:ext>
              </a:extLst>
            </p:cNvPr>
            <p:cNvSpPr txBox="1">
              <a:spLocks/>
            </p:cNvSpPr>
            <p:nvPr/>
          </p:nvSpPr>
          <p:spPr>
            <a:xfrm>
              <a:off x="2645067" y="4887356"/>
              <a:ext cx="158182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FFA300"/>
                  </a:solidFill>
                  <a:latin typeface="Roboto" pitchFamily="2" charset="0"/>
                  <a:ea typeface="Roboto" pitchFamily="2" charset="0"/>
                </a:rPr>
                <a:t>Analyse visuelle</a:t>
              </a:r>
              <a:endParaRPr lang="fr-FR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4BE0FC-9E6F-2152-253F-BF29D5A2BDDB}"/>
                </a:ext>
              </a:extLst>
            </p:cNvPr>
            <p:cNvSpPr/>
            <p:nvPr/>
          </p:nvSpPr>
          <p:spPr>
            <a:xfrm>
              <a:off x="2513339" y="5171198"/>
              <a:ext cx="184528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Group 69">
            <a:extLst>
              <a:ext uri="{FF2B5EF4-FFF2-40B4-BE49-F238E27FC236}">
                <a16:creationId xmlns:a16="http://schemas.microsoft.com/office/drawing/2014/main" id="{5ADC2EF0-0C89-02B7-2A0E-0DAF05E59D1E}"/>
              </a:ext>
            </a:extLst>
          </p:cNvPr>
          <p:cNvGrpSpPr/>
          <p:nvPr/>
        </p:nvGrpSpPr>
        <p:grpSpPr>
          <a:xfrm>
            <a:off x="8103684" y="4818650"/>
            <a:ext cx="1962057" cy="537758"/>
            <a:chOff x="2462960" y="4887356"/>
            <a:chExt cx="1962057" cy="537758"/>
          </a:xfrm>
        </p:grpSpPr>
        <p:sp>
          <p:nvSpPr>
            <p:cNvPr id="22" name="Inhaltsplatzhalter 4">
              <a:extLst>
                <a:ext uri="{FF2B5EF4-FFF2-40B4-BE49-F238E27FC236}">
                  <a16:creationId xmlns:a16="http://schemas.microsoft.com/office/drawing/2014/main" id="{881B01AB-8E50-322A-7677-05042DE647BE}"/>
                </a:ext>
              </a:extLst>
            </p:cNvPr>
            <p:cNvSpPr txBox="1">
              <a:spLocks/>
            </p:cNvSpPr>
            <p:nvPr/>
          </p:nvSpPr>
          <p:spPr>
            <a:xfrm>
              <a:off x="2462960" y="4887356"/>
              <a:ext cx="1962057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00B59A"/>
                  </a:solidFill>
                  <a:latin typeface="Roboto" pitchFamily="2" charset="0"/>
                  <a:ea typeface="Roboto" pitchFamily="2" charset="0"/>
                </a:rPr>
                <a:t>Analyse quantitative</a:t>
              </a:r>
              <a:endParaRPr lang="fr-FR" sz="1100" dirty="0">
                <a:solidFill>
                  <a:srgbClr val="00B59A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BFFE33-201B-878A-779A-CC4441E4C186}"/>
                </a:ext>
              </a:extLst>
            </p:cNvPr>
            <p:cNvSpPr/>
            <p:nvPr/>
          </p:nvSpPr>
          <p:spPr>
            <a:xfrm>
              <a:off x="2513339" y="5171198"/>
              <a:ext cx="184528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24" name="Graphic 24">
            <a:extLst>
              <a:ext uri="{FF2B5EF4-FFF2-40B4-BE49-F238E27FC236}">
                <a16:creationId xmlns:a16="http://schemas.microsoft.com/office/drawing/2014/main" id="{EF6C7F1D-188E-48D6-178C-50DCB99BC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9134" y="3144205"/>
            <a:ext cx="463618" cy="569589"/>
          </a:xfrm>
          <a:prstGeom prst="rect">
            <a:avLst/>
          </a:prstGeom>
        </p:spPr>
      </p:pic>
      <p:pic>
        <p:nvPicPr>
          <p:cNvPr id="25" name="Graphic 25">
            <a:extLst>
              <a:ext uri="{FF2B5EF4-FFF2-40B4-BE49-F238E27FC236}">
                <a16:creationId xmlns:a16="http://schemas.microsoft.com/office/drawing/2014/main" id="{8384D448-6063-AA4B-7F2B-F89F9C85CC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5008" y="3153737"/>
            <a:ext cx="573707" cy="573707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32A9B923-0A8A-6827-EA8D-7A51E5D17D4B}"/>
              </a:ext>
            </a:extLst>
          </p:cNvPr>
          <p:cNvGrpSpPr/>
          <p:nvPr/>
        </p:nvGrpSpPr>
        <p:grpSpPr>
          <a:xfrm>
            <a:off x="2790219" y="3172721"/>
            <a:ext cx="618161" cy="512558"/>
            <a:chOff x="5173732" y="2861708"/>
            <a:chExt cx="457200" cy="379095"/>
          </a:xfrm>
          <a:solidFill>
            <a:schemeClr val="bg2">
              <a:lumMod val="50000"/>
            </a:schemeClr>
          </a:solidFill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DBE8BFFD-63F2-B924-30F9-5763F8A80299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8">
              <a:extLst>
                <a:ext uri="{FF2B5EF4-FFF2-40B4-BE49-F238E27FC236}">
                  <a16:creationId xmlns:a16="http://schemas.microsoft.com/office/drawing/2014/main" id="{70925E2A-C047-87CD-ECED-B39887373673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Graphic 17">
            <a:extLst>
              <a:ext uri="{FF2B5EF4-FFF2-40B4-BE49-F238E27FC236}">
                <a16:creationId xmlns:a16="http://schemas.microsoft.com/office/drawing/2014/main" id="{EABE8CBD-27EF-F291-F0FC-F0CF6592746A}"/>
              </a:ext>
            </a:extLst>
          </p:cNvPr>
          <p:cNvSpPr/>
          <p:nvPr/>
        </p:nvSpPr>
        <p:spPr>
          <a:xfrm>
            <a:off x="6790760" y="3131545"/>
            <a:ext cx="609073" cy="594909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9" grpId="0" animBg="1"/>
      <p:bldP spid="7" grpId="0" animBg="1"/>
      <p:bldP spid="8" grpId="0" animBg="1"/>
      <p:bldP spid="10" grpId="0" animBg="1"/>
      <p:bldP spid="11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7BCDDD-57A1-548D-E2A5-FEBCABBF8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326" y="1463583"/>
            <a:ext cx="8793212" cy="3930834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83342"/>
              </p:ext>
            </p:extLst>
          </p:nvPr>
        </p:nvGraphicFramePr>
        <p:xfrm>
          <a:off x="869844" y="5665479"/>
          <a:ext cx="4307544" cy="67056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Métriques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Score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ARI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0,48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</a:tbl>
          </a:graphicData>
        </a:graphic>
      </p:graphicFrame>
      <p:sp>
        <p:nvSpPr>
          <p:cNvPr id="3" name="TextBox 48">
            <a:extLst>
              <a:ext uri="{FF2B5EF4-FFF2-40B4-BE49-F238E27FC236}">
                <a16:creationId xmlns:a16="http://schemas.microsoft.com/office/drawing/2014/main" id="{EFC05D2E-BA04-7D85-8D7E-0C3EA76932FF}"/>
              </a:ext>
            </a:extLst>
          </p:cNvPr>
          <p:cNvSpPr txBox="1"/>
          <p:nvPr/>
        </p:nvSpPr>
        <p:spPr>
          <a:xfrm>
            <a:off x="478536" y="540739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>
                <a:solidFill>
                  <a:schemeClr val="bg1"/>
                </a:solidFill>
              </a:rPr>
              <a:t>Analyse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7243-CB11-676B-57BF-7468CCA9399E}"/>
              </a:ext>
            </a:extLst>
          </p:cNvPr>
          <p:cNvSpPr/>
          <p:nvPr/>
        </p:nvSpPr>
        <p:spPr>
          <a:xfrm>
            <a:off x="3913886" y="43862"/>
            <a:ext cx="4362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E03A4E"/>
                </a:solidFill>
                <a:effectLst/>
                <a:latin typeface="Roboto" pitchFamily="2" charset="0"/>
                <a:ea typeface="Roboto" pitchFamily="2" charset="0"/>
              </a:rPr>
              <a:t>Données textes et images</a:t>
            </a:r>
            <a:endParaRPr lang="fr-FR" sz="2800" dirty="0">
              <a:solidFill>
                <a:srgbClr val="E03A4E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003BA5D1-B543-71AB-CFF8-310143ED9325}"/>
              </a:ext>
            </a:extLst>
          </p:cNvPr>
          <p:cNvSpPr txBox="1"/>
          <p:nvPr/>
        </p:nvSpPr>
        <p:spPr>
          <a:xfrm>
            <a:off x="6336411" y="5756922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</a:rPr>
              <a:t>La fusion des meilleurs modèles ne permet d’améliorer les résultats.</a:t>
            </a:r>
          </a:p>
        </p:txBody>
      </p:sp>
    </p:spTree>
    <p:extLst>
      <p:ext uri="{BB962C8B-B14F-4D97-AF65-F5344CB8AC3E}">
        <p14:creationId xmlns:p14="http://schemas.microsoft.com/office/powerpoint/2010/main" val="369899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7BCDDD-57A1-548D-E2A5-FEBCABBF8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7243-CB11-676B-57BF-7468CCA9399E}"/>
              </a:ext>
            </a:extLst>
          </p:cNvPr>
          <p:cNvSpPr/>
          <p:nvPr/>
        </p:nvSpPr>
        <p:spPr>
          <a:xfrm>
            <a:off x="5346435" y="238459"/>
            <a:ext cx="1499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Résumé</a:t>
            </a:r>
            <a:endParaRPr lang="fr-FR" sz="2800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003BA5D1-B543-71AB-CFF8-310143ED9325}"/>
              </a:ext>
            </a:extLst>
          </p:cNvPr>
          <p:cNvSpPr txBox="1"/>
          <p:nvPr/>
        </p:nvSpPr>
        <p:spPr>
          <a:xfrm>
            <a:off x="1298448" y="1523358"/>
            <a:ext cx="9947729" cy="381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342900" indent="-342900" algn="just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fr-FR" sz="2000" b="1" dirty="0">
                <a:latin typeface="Maven Pro"/>
              </a:rPr>
              <a:t>Le but de cette section était d’étudier la faisabilité d'un moteur de classification automatique des articles, avec un niveau de précision suffisant.</a:t>
            </a:r>
          </a:p>
          <a:p>
            <a:pPr marL="342900" indent="-342900" algn="just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fr-FR" sz="2000" b="1" dirty="0">
                <a:latin typeface="Maven Pro"/>
              </a:rPr>
              <a:t>Plusieurs modèles ont été </a:t>
            </a:r>
            <a:r>
              <a:rPr lang="fr-FR" sz="2000" dirty="0">
                <a:latin typeface="Maven Pro"/>
              </a:rPr>
              <a:t>utilisés pour réaliser cette tâche : </a:t>
            </a:r>
          </a:p>
          <a:p>
            <a:pPr marL="800100" lvl="1" indent="-342900" algn="just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000" b="1" dirty="0">
                <a:latin typeface="Maven Pro"/>
              </a:rPr>
              <a:t>Des modèles d’analyse </a:t>
            </a:r>
            <a:r>
              <a:rPr lang="fr-FR" sz="2000" dirty="0">
                <a:latin typeface="Maven Pro"/>
              </a:rPr>
              <a:t>du texte : </a:t>
            </a:r>
            <a:r>
              <a:rPr lang="fr-FR" sz="2000" dirty="0" err="1">
                <a:solidFill>
                  <a:srgbClr val="FF579A"/>
                </a:solidFill>
                <a:latin typeface="Maven Pro"/>
              </a:rPr>
              <a:t>BoW</a:t>
            </a:r>
            <a:r>
              <a:rPr lang="fr-FR" sz="2000" dirty="0">
                <a:solidFill>
                  <a:srgbClr val="FF579A"/>
                </a:solidFill>
                <a:latin typeface="Maven Pro"/>
              </a:rPr>
              <a:t>, TF-IDF, BERT, USE, Word2Vec </a:t>
            </a:r>
            <a:r>
              <a:rPr lang="fr-FR" sz="2000" dirty="0">
                <a:latin typeface="Maven Pro"/>
              </a:rPr>
              <a:t>;</a:t>
            </a:r>
          </a:p>
          <a:p>
            <a:pPr marL="800100" lvl="1" indent="-342900" algn="just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2000" b="1" dirty="0">
                <a:latin typeface="Maven Pro"/>
              </a:rPr>
              <a:t>Et des modèles de vision par ordinateur : </a:t>
            </a:r>
            <a:r>
              <a:rPr lang="fr-FR" sz="2000" b="1" dirty="0">
                <a:solidFill>
                  <a:srgbClr val="FF579A"/>
                </a:solidFill>
                <a:latin typeface="Maven Pro"/>
              </a:rPr>
              <a:t>SIFT et VGG16.</a:t>
            </a:r>
            <a:endParaRPr lang="en-US" sz="2000" b="1" dirty="0">
              <a:solidFill>
                <a:srgbClr val="FF579A"/>
              </a:solidFill>
              <a:latin typeface="Maven Pro"/>
            </a:endParaRPr>
          </a:p>
          <a:p>
            <a:pPr marL="342900" indent="-342900" algn="just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bg1"/>
                </a:solidFill>
              </a:rPr>
              <a:t>Pour l’ensemble de ces modèles testés, le score </a:t>
            </a:r>
            <a:r>
              <a:rPr lang="fr-FR" sz="2000" dirty="0">
                <a:solidFill>
                  <a:srgbClr val="FF579A"/>
                </a:solidFill>
              </a:rPr>
              <a:t>ARI</a:t>
            </a:r>
            <a:r>
              <a:rPr lang="fr-FR" sz="2000" dirty="0">
                <a:solidFill>
                  <a:schemeClr val="bg1"/>
                </a:solidFill>
              </a:rPr>
              <a:t> est resté très bas : </a:t>
            </a:r>
            <a:r>
              <a:rPr lang="fr-FR" sz="2000" dirty="0">
                <a:solidFill>
                  <a:srgbClr val="FF579A"/>
                </a:solidFill>
              </a:rPr>
              <a:t>&lt; 0,5</a:t>
            </a:r>
            <a:r>
              <a:rPr lang="fr-FR" sz="20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bg1"/>
                </a:solidFill>
              </a:rPr>
              <a:t>Avec ce faible niveau de précision, nous concluons qu’il n’est pas possible de classifier automatiquement (sans biais) les articles à partir des données disponibles actuellement. </a:t>
            </a:r>
          </a:p>
        </p:txBody>
      </p:sp>
    </p:spTree>
    <p:extLst>
      <p:ext uri="{BB962C8B-B14F-4D97-AF65-F5344CB8AC3E}">
        <p14:creationId xmlns:p14="http://schemas.microsoft.com/office/powerpoint/2010/main" val="335010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E0AE971-D4E4-5089-AFA8-200FF7B74541}"/>
              </a:ext>
            </a:extLst>
          </p:cNvPr>
          <p:cNvSpPr/>
          <p:nvPr/>
        </p:nvSpPr>
        <p:spPr>
          <a:xfrm>
            <a:off x="3002588" y="43862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7D25B1"/>
                </a:solidFill>
                <a:effectLst/>
                <a:latin typeface="Roboto" pitchFamily="2" charset="0"/>
                <a:ea typeface="Roboto" pitchFamily="2" charset="0"/>
              </a:rPr>
              <a:t>Classification supervisée des images</a:t>
            </a:r>
            <a:endParaRPr lang="fr-FR" sz="2800" dirty="0">
              <a:solidFill>
                <a:srgbClr val="7D25B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BF7150D4-1446-B27A-BE20-4BA8843DEE1C}"/>
              </a:ext>
            </a:extLst>
          </p:cNvPr>
          <p:cNvSpPr txBox="1"/>
          <p:nvPr/>
        </p:nvSpPr>
        <p:spPr>
          <a:xfrm>
            <a:off x="3361201" y="1145752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</a:rPr>
              <a:t>Approche</a:t>
            </a:r>
          </a:p>
        </p:txBody>
      </p:sp>
      <p:sp>
        <p:nvSpPr>
          <p:cNvPr id="30" name="Freeform: Shape 6">
            <a:extLst>
              <a:ext uri="{FF2B5EF4-FFF2-40B4-BE49-F238E27FC236}">
                <a16:creationId xmlns:a16="http://schemas.microsoft.com/office/drawing/2014/main" id="{DC9A8AE1-8531-7BD9-E9FB-B78B97EE07B2}"/>
              </a:ext>
            </a:extLst>
          </p:cNvPr>
          <p:cNvSpPr/>
          <p:nvPr/>
        </p:nvSpPr>
        <p:spPr>
          <a:xfrm>
            <a:off x="1843599" y="2645719"/>
            <a:ext cx="8504802" cy="2184525"/>
          </a:xfrm>
          <a:custGeom>
            <a:avLst/>
            <a:gdLst>
              <a:gd name="connsiteX0" fmla="*/ 8507183 w 8504802"/>
              <a:gd name="connsiteY0" fmla="*/ 522801 h 2184525"/>
              <a:gd name="connsiteX1" fmla="*/ 8441011 w 8504802"/>
              <a:gd name="connsiteY1" fmla="*/ 500532 h 2184525"/>
              <a:gd name="connsiteX2" fmla="*/ 8026589 w 8504802"/>
              <a:gd name="connsiteY2" fmla="*/ 1124076 h 2184525"/>
              <a:gd name="connsiteX3" fmla="*/ 8026589 w 8504802"/>
              <a:gd name="connsiteY3" fmla="*/ 1452603 h 2184525"/>
              <a:gd name="connsiteX4" fmla="*/ 8026589 w 8504802"/>
              <a:gd name="connsiteY4" fmla="*/ 1472752 h 2184525"/>
              <a:gd name="connsiteX5" fmla="*/ 7312058 w 8504802"/>
              <a:gd name="connsiteY5" fmla="*/ 2089297 h 2184525"/>
              <a:gd name="connsiteX6" fmla="*/ 6597527 w 8504802"/>
              <a:gd name="connsiteY6" fmla="*/ 1472752 h 2184525"/>
              <a:gd name="connsiteX7" fmla="*/ 6597527 w 8504802"/>
              <a:gd name="connsiteY7" fmla="*/ 1288658 h 2184525"/>
              <a:gd name="connsiteX8" fmla="*/ 6597527 w 8504802"/>
              <a:gd name="connsiteY8" fmla="*/ 892686 h 2184525"/>
              <a:gd name="connsiteX9" fmla="*/ 6597527 w 8504802"/>
              <a:gd name="connsiteY9" fmla="*/ 724923 h 2184525"/>
              <a:gd name="connsiteX10" fmla="*/ 5784375 w 8504802"/>
              <a:gd name="connsiteY10" fmla="*/ 9544 h 2184525"/>
              <a:gd name="connsiteX11" fmla="*/ 4971222 w 8504802"/>
              <a:gd name="connsiteY11" fmla="*/ 724923 h 2184525"/>
              <a:gd name="connsiteX12" fmla="*/ 4971222 w 8504802"/>
              <a:gd name="connsiteY12" fmla="*/ 949526 h 2184525"/>
              <a:gd name="connsiteX13" fmla="*/ 4970162 w 8504802"/>
              <a:gd name="connsiteY13" fmla="*/ 959707 h 2184525"/>
              <a:gd name="connsiteX14" fmla="*/ 4970162 w 8504802"/>
              <a:gd name="connsiteY14" fmla="*/ 1472752 h 2184525"/>
              <a:gd name="connsiteX15" fmla="*/ 4255631 w 8504802"/>
              <a:gd name="connsiteY15" fmla="*/ 2089297 h 2184525"/>
              <a:gd name="connsiteX16" fmla="*/ 3541101 w 8504802"/>
              <a:gd name="connsiteY16" fmla="*/ 1472752 h 2184525"/>
              <a:gd name="connsiteX17" fmla="*/ 3541101 w 8504802"/>
              <a:gd name="connsiteY17" fmla="*/ 1337651 h 2184525"/>
              <a:gd name="connsiteX18" fmla="*/ 3541101 w 8504802"/>
              <a:gd name="connsiteY18" fmla="*/ 892686 h 2184525"/>
              <a:gd name="connsiteX19" fmla="*/ 3541101 w 8504802"/>
              <a:gd name="connsiteY19" fmla="*/ 715379 h 2184525"/>
              <a:gd name="connsiteX20" fmla="*/ 2727948 w 8504802"/>
              <a:gd name="connsiteY20" fmla="*/ 0 h 2184525"/>
              <a:gd name="connsiteX21" fmla="*/ 1914796 w 8504802"/>
              <a:gd name="connsiteY21" fmla="*/ 715379 h 2184525"/>
              <a:gd name="connsiteX22" fmla="*/ 1914796 w 8504802"/>
              <a:gd name="connsiteY22" fmla="*/ 801275 h 2184525"/>
              <a:gd name="connsiteX23" fmla="*/ 1914796 w 8504802"/>
              <a:gd name="connsiteY23" fmla="*/ 1254936 h 2184525"/>
              <a:gd name="connsiteX24" fmla="*/ 1914796 w 8504802"/>
              <a:gd name="connsiteY24" fmla="*/ 1472752 h 2184525"/>
              <a:gd name="connsiteX25" fmla="*/ 1200265 w 8504802"/>
              <a:gd name="connsiteY25" fmla="*/ 2089297 h 2184525"/>
              <a:gd name="connsiteX26" fmla="*/ 485734 w 8504802"/>
              <a:gd name="connsiteY26" fmla="*/ 1472752 h 2184525"/>
              <a:gd name="connsiteX27" fmla="*/ 485734 w 8504802"/>
              <a:gd name="connsiteY27" fmla="*/ 1452603 h 2184525"/>
              <a:gd name="connsiteX28" fmla="*/ 485734 w 8504802"/>
              <a:gd name="connsiteY28" fmla="*/ 1124076 h 2184525"/>
              <a:gd name="connsiteX29" fmla="*/ 485734 w 8504802"/>
              <a:gd name="connsiteY29" fmla="*/ 1079749 h 2184525"/>
              <a:gd name="connsiteX30" fmla="*/ 482341 w 8504802"/>
              <a:gd name="connsiteY30" fmla="*/ 1061934 h 2184525"/>
              <a:gd name="connsiteX31" fmla="*/ 71311 w 8504802"/>
              <a:gd name="connsiteY31" fmla="*/ 500532 h 2184525"/>
              <a:gd name="connsiteX32" fmla="*/ 5139 w 8504802"/>
              <a:gd name="connsiteY32" fmla="*/ 522801 h 2184525"/>
              <a:gd name="connsiteX33" fmla="*/ 27408 w 8504802"/>
              <a:gd name="connsiteY33" fmla="*/ 588973 h 2184525"/>
              <a:gd name="connsiteX34" fmla="*/ 386901 w 8504802"/>
              <a:gd name="connsiteY34" fmla="*/ 1124076 h 2184525"/>
              <a:gd name="connsiteX35" fmla="*/ 386901 w 8504802"/>
              <a:gd name="connsiteY35" fmla="*/ 1452603 h 2184525"/>
              <a:gd name="connsiteX36" fmla="*/ 386901 w 8504802"/>
              <a:gd name="connsiteY36" fmla="*/ 1472752 h 2184525"/>
              <a:gd name="connsiteX37" fmla="*/ 1200053 w 8504802"/>
              <a:gd name="connsiteY37" fmla="*/ 2188131 h 2184525"/>
              <a:gd name="connsiteX38" fmla="*/ 2013205 w 8504802"/>
              <a:gd name="connsiteY38" fmla="*/ 1472752 h 2184525"/>
              <a:gd name="connsiteX39" fmla="*/ 2013205 w 8504802"/>
              <a:gd name="connsiteY39" fmla="*/ 1254936 h 2184525"/>
              <a:gd name="connsiteX40" fmla="*/ 2013205 w 8504802"/>
              <a:gd name="connsiteY40" fmla="*/ 801275 h 2184525"/>
              <a:gd name="connsiteX41" fmla="*/ 2013205 w 8504802"/>
              <a:gd name="connsiteY41" fmla="*/ 715379 h 2184525"/>
              <a:gd name="connsiteX42" fmla="*/ 2727736 w 8504802"/>
              <a:gd name="connsiteY42" fmla="*/ 98834 h 2184525"/>
              <a:gd name="connsiteX43" fmla="*/ 3442267 w 8504802"/>
              <a:gd name="connsiteY43" fmla="*/ 715379 h 2184525"/>
              <a:gd name="connsiteX44" fmla="*/ 3442267 w 8504802"/>
              <a:gd name="connsiteY44" fmla="*/ 892686 h 2184525"/>
              <a:gd name="connsiteX45" fmla="*/ 3442267 w 8504802"/>
              <a:gd name="connsiteY45" fmla="*/ 1337651 h 2184525"/>
              <a:gd name="connsiteX46" fmla="*/ 3442267 w 8504802"/>
              <a:gd name="connsiteY46" fmla="*/ 1472752 h 2184525"/>
              <a:gd name="connsiteX47" fmla="*/ 4255419 w 8504802"/>
              <a:gd name="connsiteY47" fmla="*/ 2188131 h 2184525"/>
              <a:gd name="connsiteX48" fmla="*/ 5068571 w 8504802"/>
              <a:gd name="connsiteY48" fmla="*/ 1472752 h 2184525"/>
              <a:gd name="connsiteX49" fmla="*/ 5068571 w 8504802"/>
              <a:gd name="connsiteY49" fmla="*/ 1347831 h 2184525"/>
              <a:gd name="connsiteX50" fmla="*/ 5069632 w 8504802"/>
              <a:gd name="connsiteY50" fmla="*/ 1337651 h 2184525"/>
              <a:gd name="connsiteX51" fmla="*/ 5069632 w 8504802"/>
              <a:gd name="connsiteY51" fmla="*/ 724923 h 2184525"/>
              <a:gd name="connsiteX52" fmla="*/ 5784163 w 8504802"/>
              <a:gd name="connsiteY52" fmla="*/ 108378 h 2184525"/>
              <a:gd name="connsiteX53" fmla="*/ 6498693 w 8504802"/>
              <a:gd name="connsiteY53" fmla="*/ 724923 h 2184525"/>
              <a:gd name="connsiteX54" fmla="*/ 6498693 w 8504802"/>
              <a:gd name="connsiteY54" fmla="*/ 892686 h 2184525"/>
              <a:gd name="connsiteX55" fmla="*/ 6498693 w 8504802"/>
              <a:gd name="connsiteY55" fmla="*/ 1288658 h 2184525"/>
              <a:gd name="connsiteX56" fmla="*/ 6498693 w 8504802"/>
              <a:gd name="connsiteY56" fmla="*/ 1472752 h 2184525"/>
              <a:gd name="connsiteX57" fmla="*/ 7311846 w 8504802"/>
              <a:gd name="connsiteY57" fmla="*/ 2188131 h 2184525"/>
              <a:gd name="connsiteX58" fmla="*/ 8124998 w 8504802"/>
              <a:gd name="connsiteY58" fmla="*/ 1472752 h 2184525"/>
              <a:gd name="connsiteX59" fmla="*/ 8124998 w 8504802"/>
              <a:gd name="connsiteY59" fmla="*/ 1452603 h 2184525"/>
              <a:gd name="connsiteX60" fmla="*/ 8124998 w 8504802"/>
              <a:gd name="connsiteY60" fmla="*/ 1124076 h 2184525"/>
              <a:gd name="connsiteX61" fmla="*/ 8484490 w 8504802"/>
              <a:gd name="connsiteY61" fmla="*/ 588973 h 2184525"/>
              <a:gd name="connsiteX62" fmla="*/ 8507183 w 8504802"/>
              <a:gd name="connsiteY62" fmla="*/ 522801 h 218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504802" h="2184525">
                <a:moveTo>
                  <a:pt x="8507183" y="522801"/>
                </a:moveTo>
                <a:cubicBezTo>
                  <a:pt x="8495095" y="498411"/>
                  <a:pt x="8465402" y="488443"/>
                  <a:pt x="8441011" y="500532"/>
                </a:cubicBezTo>
                <a:cubicBezTo>
                  <a:pt x="8185444" y="627150"/>
                  <a:pt x="8026589" y="866175"/>
                  <a:pt x="8026589" y="1124076"/>
                </a:cubicBezTo>
                <a:lnTo>
                  <a:pt x="8026589" y="1452603"/>
                </a:lnTo>
                <a:lnTo>
                  <a:pt x="8026589" y="1472752"/>
                </a:lnTo>
                <a:cubicBezTo>
                  <a:pt x="8026589" y="1812732"/>
                  <a:pt x="7706121" y="2089297"/>
                  <a:pt x="7312058" y="2089297"/>
                </a:cubicBezTo>
                <a:cubicBezTo>
                  <a:pt x="6917995" y="2089297"/>
                  <a:pt x="6597527" y="1812732"/>
                  <a:pt x="6597527" y="1472752"/>
                </a:cubicBezTo>
                <a:lnTo>
                  <a:pt x="6597527" y="1288658"/>
                </a:lnTo>
                <a:lnTo>
                  <a:pt x="6597527" y="892686"/>
                </a:lnTo>
                <a:lnTo>
                  <a:pt x="6597527" y="724923"/>
                </a:lnTo>
                <a:cubicBezTo>
                  <a:pt x="6597527" y="330436"/>
                  <a:pt x="6232733" y="9544"/>
                  <a:pt x="5784375" y="9544"/>
                </a:cubicBezTo>
                <a:cubicBezTo>
                  <a:pt x="5336017" y="9544"/>
                  <a:pt x="4971222" y="330436"/>
                  <a:pt x="4971222" y="724923"/>
                </a:cubicBezTo>
                <a:lnTo>
                  <a:pt x="4971222" y="949526"/>
                </a:lnTo>
                <a:cubicBezTo>
                  <a:pt x="4970586" y="952920"/>
                  <a:pt x="4970162" y="956313"/>
                  <a:pt x="4970162" y="959707"/>
                </a:cubicBezTo>
                <a:lnTo>
                  <a:pt x="4970162" y="1472752"/>
                </a:lnTo>
                <a:cubicBezTo>
                  <a:pt x="4970162" y="1812732"/>
                  <a:pt x="4649694" y="2089297"/>
                  <a:pt x="4255631" y="2089297"/>
                </a:cubicBezTo>
                <a:cubicBezTo>
                  <a:pt x="3861568" y="2089297"/>
                  <a:pt x="3541101" y="1812732"/>
                  <a:pt x="3541101" y="1472752"/>
                </a:cubicBezTo>
                <a:lnTo>
                  <a:pt x="3541101" y="1337651"/>
                </a:lnTo>
                <a:lnTo>
                  <a:pt x="3541101" y="892686"/>
                </a:lnTo>
                <a:lnTo>
                  <a:pt x="3541101" y="715379"/>
                </a:lnTo>
                <a:cubicBezTo>
                  <a:pt x="3541101" y="320892"/>
                  <a:pt x="3176306" y="0"/>
                  <a:pt x="2727948" y="0"/>
                </a:cubicBezTo>
                <a:cubicBezTo>
                  <a:pt x="2279590" y="0"/>
                  <a:pt x="1914796" y="320892"/>
                  <a:pt x="1914796" y="715379"/>
                </a:cubicBezTo>
                <a:lnTo>
                  <a:pt x="1914796" y="801275"/>
                </a:lnTo>
                <a:lnTo>
                  <a:pt x="1914796" y="1254936"/>
                </a:lnTo>
                <a:lnTo>
                  <a:pt x="1914796" y="1472752"/>
                </a:lnTo>
                <a:cubicBezTo>
                  <a:pt x="1914796" y="1812732"/>
                  <a:pt x="1594328" y="2089297"/>
                  <a:pt x="1200265" y="2089297"/>
                </a:cubicBezTo>
                <a:cubicBezTo>
                  <a:pt x="806202" y="2089297"/>
                  <a:pt x="485734" y="1812732"/>
                  <a:pt x="485734" y="1472752"/>
                </a:cubicBezTo>
                <a:lnTo>
                  <a:pt x="485734" y="1452603"/>
                </a:lnTo>
                <a:lnTo>
                  <a:pt x="485734" y="1124076"/>
                </a:lnTo>
                <a:lnTo>
                  <a:pt x="485734" y="1079749"/>
                </a:lnTo>
                <a:cubicBezTo>
                  <a:pt x="485734" y="1073387"/>
                  <a:pt x="484462" y="1067448"/>
                  <a:pt x="482341" y="1061934"/>
                </a:cubicBezTo>
                <a:cubicBezTo>
                  <a:pt x="459011" y="828211"/>
                  <a:pt x="306306" y="616757"/>
                  <a:pt x="71311" y="500532"/>
                </a:cubicBezTo>
                <a:cubicBezTo>
                  <a:pt x="46921" y="488443"/>
                  <a:pt x="17228" y="498411"/>
                  <a:pt x="5139" y="522801"/>
                </a:cubicBezTo>
                <a:cubicBezTo>
                  <a:pt x="-6950" y="547192"/>
                  <a:pt x="3018" y="576884"/>
                  <a:pt x="27408" y="588973"/>
                </a:cubicBezTo>
                <a:cubicBezTo>
                  <a:pt x="249254" y="698836"/>
                  <a:pt x="386901" y="903927"/>
                  <a:pt x="386901" y="1124076"/>
                </a:cubicBezTo>
                <a:lnTo>
                  <a:pt x="386901" y="1452603"/>
                </a:lnTo>
                <a:lnTo>
                  <a:pt x="386901" y="1472752"/>
                </a:lnTo>
                <a:cubicBezTo>
                  <a:pt x="386901" y="1867239"/>
                  <a:pt x="751695" y="2188131"/>
                  <a:pt x="1200053" y="2188131"/>
                </a:cubicBezTo>
                <a:cubicBezTo>
                  <a:pt x="1648411" y="2188131"/>
                  <a:pt x="2013205" y="1867239"/>
                  <a:pt x="2013205" y="1472752"/>
                </a:cubicBezTo>
                <a:lnTo>
                  <a:pt x="2013205" y="1254936"/>
                </a:lnTo>
                <a:lnTo>
                  <a:pt x="2013205" y="801275"/>
                </a:lnTo>
                <a:lnTo>
                  <a:pt x="2013205" y="715379"/>
                </a:lnTo>
                <a:cubicBezTo>
                  <a:pt x="2013205" y="375399"/>
                  <a:pt x="2333673" y="98834"/>
                  <a:pt x="2727736" y="98834"/>
                </a:cubicBezTo>
                <a:cubicBezTo>
                  <a:pt x="3121799" y="98834"/>
                  <a:pt x="3442267" y="375399"/>
                  <a:pt x="3442267" y="715379"/>
                </a:cubicBezTo>
                <a:lnTo>
                  <a:pt x="3442267" y="892686"/>
                </a:lnTo>
                <a:lnTo>
                  <a:pt x="3442267" y="1337651"/>
                </a:lnTo>
                <a:lnTo>
                  <a:pt x="3442267" y="1472752"/>
                </a:lnTo>
                <a:cubicBezTo>
                  <a:pt x="3442267" y="1867239"/>
                  <a:pt x="3807061" y="2188131"/>
                  <a:pt x="4255419" y="2188131"/>
                </a:cubicBezTo>
                <a:cubicBezTo>
                  <a:pt x="4703777" y="2188131"/>
                  <a:pt x="5068571" y="1867239"/>
                  <a:pt x="5068571" y="1472752"/>
                </a:cubicBezTo>
                <a:lnTo>
                  <a:pt x="5068571" y="1347831"/>
                </a:lnTo>
                <a:cubicBezTo>
                  <a:pt x="5069208" y="1344650"/>
                  <a:pt x="5069632" y="1341044"/>
                  <a:pt x="5069632" y="1337651"/>
                </a:cubicBezTo>
                <a:lnTo>
                  <a:pt x="5069632" y="724923"/>
                </a:lnTo>
                <a:cubicBezTo>
                  <a:pt x="5069632" y="384943"/>
                  <a:pt x="5390100" y="108378"/>
                  <a:pt x="5784163" y="108378"/>
                </a:cubicBezTo>
                <a:cubicBezTo>
                  <a:pt x="6178225" y="108378"/>
                  <a:pt x="6498693" y="384943"/>
                  <a:pt x="6498693" y="724923"/>
                </a:cubicBezTo>
                <a:lnTo>
                  <a:pt x="6498693" y="892686"/>
                </a:lnTo>
                <a:lnTo>
                  <a:pt x="6498693" y="1288658"/>
                </a:lnTo>
                <a:lnTo>
                  <a:pt x="6498693" y="1472752"/>
                </a:lnTo>
                <a:cubicBezTo>
                  <a:pt x="6498693" y="1867239"/>
                  <a:pt x="6863487" y="2188131"/>
                  <a:pt x="7311846" y="2188131"/>
                </a:cubicBezTo>
                <a:cubicBezTo>
                  <a:pt x="7760204" y="2188131"/>
                  <a:pt x="8124998" y="1867239"/>
                  <a:pt x="8124998" y="1472752"/>
                </a:cubicBezTo>
                <a:lnTo>
                  <a:pt x="8124998" y="1452603"/>
                </a:lnTo>
                <a:lnTo>
                  <a:pt x="8124998" y="1124076"/>
                </a:lnTo>
                <a:cubicBezTo>
                  <a:pt x="8124998" y="903927"/>
                  <a:pt x="8262644" y="698836"/>
                  <a:pt x="8484490" y="588973"/>
                </a:cubicBezTo>
                <a:cubicBezTo>
                  <a:pt x="8509304" y="576884"/>
                  <a:pt x="8519273" y="547192"/>
                  <a:pt x="8507183" y="522801"/>
                </a:cubicBezTo>
                <a:close/>
              </a:path>
            </a:pathLst>
          </a:custGeom>
          <a:solidFill>
            <a:srgbClr val="959595">
              <a:alpha val="50000"/>
            </a:srgbClr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7">
            <a:extLst>
              <a:ext uri="{FF2B5EF4-FFF2-40B4-BE49-F238E27FC236}">
                <a16:creationId xmlns:a16="http://schemas.microsoft.com/office/drawing/2014/main" id="{B0B1EC36-435D-DAD9-8134-E6C6CE58875D}"/>
              </a:ext>
            </a:extLst>
          </p:cNvPr>
          <p:cNvSpPr/>
          <p:nvPr/>
        </p:nvSpPr>
        <p:spPr>
          <a:xfrm>
            <a:off x="2986812" y="3724832"/>
            <a:ext cx="21209" cy="1145285"/>
          </a:xfrm>
          <a:custGeom>
            <a:avLst/>
            <a:gdLst>
              <a:gd name="connsiteX0" fmla="*/ 0 w 21208"/>
              <a:gd name="connsiteY0" fmla="*/ 0 h 1145285"/>
              <a:gd name="connsiteX1" fmla="*/ 41994 w 21208"/>
              <a:gd name="connsiteY1" fmla="*/ 0 h 1145285"/>
              <a:gd name="connsiteX2" fmla="*/ 41994 w 21208"/>
              <a:gd name="connsiteY2" fmla="*/ 1145921 h 1145285"/>
              <a:gd name="connsiteX3" fmla="*/ 0 w 21208"/>
              <a:gd name="connsiteY3" fmla="*/ 1145921 h 114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8" h="1145285">
                <a:moveTo>
                  <a:pt x="0" y="0"/>
                </a:moveTo>
                <a:lnTo>
                  <a:pt x="41994" y="0"/>
                </a:lnTo>
                <a:lnTo>
                  <a:pt x="41994" y="1145921"/>
                </a:lnTo>
                <a:lnTo>
                  <a:pt x="0" y="1145921"/>
                </a:lnTo>
                <a:close/>
              </a:path>
            </a:pathLst>
          </a:custGeom>
          <a:solidFill>
            <a:srgbClr val="959595">
              <a:alpha val="50000"/>
            </a:srgbClr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551B2AE3-1AE2-89F1-3C04-6F28A59E213E}"/>
              </a:ext>
            </a:extLst>
          </p:cNvPr>
          <p:cNvSpPr/>
          <p:nvPr/>
        </p:nvSpPr>
        <p:spPr>
          <a:xfrm>
            <a:off x="2881191" y="4649543"/>
            <a:ext cx="254508" cy="254508"/>
          </a:xfrm>
          <a:custGeom>
            <a:avLst/>
            <a:gdLst>
              <a:gd name="connsiteX0" fmla="*/ 269778 w 254507"/>
              <a:gd name="connsiteY0" fmla="*/ 134889 h 254507"/>
              <a:gd name="connsiteX1" fmla="*/ 134889 w 254507"/>
              <a:gd name="connsiteY1" fmla="*/ 269778 h 254507"/>
              <a:gd name="connsiteX2" fmla="*/ 0 w 254507"/>
              <a:gd name="connsiteY2" fmla="*/ 134889 h 254507"/>
              <a:gd name="connsiteX3" fmla="*/ 134889 w 254507"/>
              <a:gd name="connsiteY3" fmla="*/ 0 h 254507"/>
              <a:gd name="connsiteX4" fmla="*/ 269778 w 254507"/>
              <a:gd name="connsiteY4" fmla="*/ 134889 h 254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507" h="254507">
                <a:moveTo>
                  <a:pt x="269778" y="134889"/>
                </a:moveTo>
                <a:cubicBezTo>
                  <a:pt x="269778" y="209333"/>
                  <a:pt x="209333" y="269778"/>
                  <a:pt x="134889" y="269778"/>
                </a:cubicBezTo>
                <a:cubicBezTo>
                  <a:pt x="60446" y="269778"/>
                  <a:pt x="0" y="209333"/>
                  <a:pt x="0" y="134889"/>
                </a:cubicBezTo>
                <a:cubicBezTo>
                  <a:pt x="0" y="60446"/>
                  <a:pt x="60446" y="0"/>
                  <a:pt x="134889" y="0"/>
                </a:cubicBezTo>
                <a:cubicBezTo>
                  <a:pt x="209545" y="0"/>
                  <a:pt x="269778" y="60446"/>
                  <a:pt x="269778" y="134889"/>
                </a:cubicBezTo>
                <a:close/>
              </a:path>
            </a:pathLst>
          </a:custGeom>
          <a:solidFill>
            <a:srgbClr val="FFFFFF"/>
          </a:solidFill>
          <a:ln w="2118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10">
            <a:extLst>
              <a:ext uri="{FF2B5EF4-FFF2-40B4-BE49-F238E27FC236}">
                <a16:creationId xmlns:a16="http://schemas.microsoft.com/office/drawing/2014/main" id="{84BCC7C0-5A58-F136-685B-A90AF787738C}"/>
              </a:ext>
            </a:extLst>
          </p:cNvPr>
          <p:cNvSpPr/>
          <p:nvPr/>
        </p:nvSpPr>
        <p:spPr>
          <a:xfrm>
            <a:off x="2420839" y="3130518"/>
            <a:ext cx="1187703" cy="1187703"/>
          </a:xfrm>
          <a:custGeom>
            <a:avLst/>
            <a:gdLst>
              <a:gd name="connsiteX0" fmla="*/ 679921 w 1187703"/>
              <a:gd name="connsiteY0" fmla="*/ 82822 h 1187703"/>
              <a:gd name="connsiteX1" fmla="*/ 1111377 w 1187703"/>
              <a:gd name="connsiteY1" fmla="*/ 679921 h 1187703"/>
              <a:gd name="connsiteX2" fmla="*/ 514277 w 1187703"/>
              <a:gd name="connsiteY2" fmla="*/ 1111377 h 1187703"/>
              <a:gd name="connsiteX3" fmla="*/ 82822 w 1187703"/>
              <a:gd name="connsiteY3" fmla="*/ 514277 h 1187703"/>
              <a:gd name="connsiteX4" fmla="*/ 679921 w 1187703"/>
              <a:gd name="connsiteY4" fmla="*/ 82822 h 118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703" h="1187703">
                <a:moveTo>
                  <a:pt x="679921" y="82822"/>
                </a:moveTo>
                <a:cubicBezTo>
                  <a:pt x="963949" y="128563"/>
                  <a:pt x="1157118" y="395894"/>
                  <a:pt x="1111377" y="679921"/>
                </a:cubicBezTo>
                <a:cubicBezTo>
                  <a:pt x="1065635" y="963949"/>
                  <a:pt x="798305" y="1157118"/>
                  <a:pt x="514277" y="1111377"/>
                </a:cubicBezTo>
                <a:cubicBezTo>
                  <a:pt x="230250" y="1065635"/>
                  <a:pt x="37081" y="798305"/>
                  <a:pt x="82822" y="514277"/>
                </a:cubicBezTo>
                <a:cubicBezTo>
                  <a:pt x="128563" y="230250"/>
                  <a:pt x="395894" y="37081"/>
                  <a:pt x="679921" y="82822"/>
                </a:cubicBezTo>
                <a:close/>
              </a:path>
            </a:pathLst>
          </a:custGeom>
          <a:solidFill>
            <a:srgbClr val="FF3654"/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12">
            <a:extLst>
              <a:ext uri="{FF2B5EF4-FFF2-40B4-BE49-F238E27FC236}">
                <a16:creationId xmlns:a16="http://schemas.microsoft.com/office/drawing/2014/main" id="{30C58F70-BF49-161A-64CF-78A6874A4CA0}"/>
              </a:ext>
            </a:extLst>
          </p:cNvPr>
          <p:cNvSpPr/>
          <p:nvPr/>
        </p:nvSpPr>
        <p:spPr>
          <a:xfrm>
            <a:off x="2560936" y="3270535"/>
            <a:ext cx="911986" cy="911986"/>
          </a:xfrm>
          <a:custGeom>
            <a:avLst/>
            <a:gdLst>
              <a:gd name="connsiteX0" fmla="*/ 456842 w 911986"/>
              <a:gd name="connsiteY0" fmla="*/ 14210 h 911986"/>
              <a:gd name="connsiteX1" fmla="*/ 899473 w 911986"/>
              <a:gd name="connsiteY1" fmla="*/ 456842 h 911986"/>
              <a:gd name="connsiteX2" fmla="*/ 456842 w 911986"/>
              <a:gd name="connsiteY2" fmla="*/ 899473 h 911986"/>
              <a:gd name="connsiteX3" fmla="*/ 14210 w 911986"/>
              <a:gd name="connsiteY3" fmla="*/ 456842 h 911986"/>
              <a:gd name="connsiteX4" fmla="*/ 456842 w 911986"/>
              <a:gd name="connsiteY4" fmla="*/ 14210 h 911986"/>
              <a:gd name="connsiteX5" fmla="*/ 456842 w 911986"/>
              <a:gd name="connsiteY5" fmla="*/ 0 h 911986"/>
              <a:gd name="connsiteX6" fmla="*/ 0 w 911986"/>
              <a:gd name="connsiteY6" fmla="*/ 456842 h 911986"/>
              <a:gd name="connsiteX7" fmla="*/ 456842 w 911986"/>
              <a:gd name="connsiteY7" fmla="*/ 913683 h 911986"/>
              <a:gd name="connsiteX8" fmla="*/ 913683 w 911986"/>
              <a:gd name="connsiteY8" fmla="*/ 456842 h 911986"/>
              <a:gd name="connsiteX9" fmla="*/ 456842 w 911986"/>
              <a:gd name="connsiteY9" fmla="*/ 0 h 911986"/>
              <a:gd name="connsiteX10" fmla="*/ 456842 w 911986"/>
              <a:gd name="connsiteY10" fmla="*/ 0 h 91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986" h="911986">
                <a:moveTo>
                  <a:pt x="456842" y="14210"/>
                </a:moveTo>
                <a:cubicBezTo>
                  <a:pt x="700957" y="14210"/>
                  <a:pt x="899473" y="212726"/>
                  <a:pt x="899473" y="456842"/>
                </a:cubicBezTo>
                <a:cubicBezTo>
                  <a:pt x="899473" y="700957"/>
                  <a:pt x="700957" y="899473"/>
                  <a:pt x="456842" y="899473"/>
                </a:cubicBezTo>
                <a:cubicBezTo>
                  <a:pt x="212726" y="899473"/>
                  <a:pt x="14210" y="700957"/>
                  <a:pt x="14210" y="456842"/>
                </a:cubicBezTo>
                <a:cubicBezTo>
                  <a:pt x="14210" y="212938"/>
                  <a:pt x="212726" y="14210"/>
                  <a:pt x="456842" y="14210"/>
                </a:cubicBezTo>
                <a:moveTo>
                  <a:pt x="456842" y="0"/>
                </a:moveTo>
                <a:cubicBezTo>
                  <a:pt x="204455" y="0"/>
                  <a:pt x="0" y="204667"/>
                  <a:pt x="0" y="456842"/>
                </a:cubicBezTo>
                <a:cubicBezTo>
                  <a:pt x="0" y="709016"/>
                  <a:pt x="204667" y="913683"/>
                  <a:pt x="456842" y="913683"/>
                </a:cubicBezTo>
                <a:cubicBezTo>
                  <a:pt x="709016" y="913683"/>
                  <a:pt x="913683" y="709016"/>
                  <a:pt x="913683" y="456842"/>
                </a:cubicBezTo>
                <a:cubicBezTo>
                  <a:pt x="913683" y="204667"/>
                  <a:pt x="709228" y="0"/>
                  <a:pt x="456842" y="0"/>
                </a:cubicBezTo>
                <a:lnTo>
                  <a:pt x="456842" y="0"/>
                </a:lnTo>
                <a:close/>
              </a:path>
            </a:pathLst>
          </a:custGeom>
          <a:solidFill>
            <a:srgbClr val="FFFFFF"/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13">
            <a:extLst>
              <a:ext uri="{FF2B5EF4-FFF2-40B4-BE49-F238E27FC236}">
                <a16:creationId xmlns:a16="http://schemas.microsoft.com/office/drawing/2014/main" id="{5E444405-1315-B73E-3D94-249BC838CFE0}"/>
              </a:ext>
            </a:extLst>
          </p:cNvPr>
          <p:cNvSpPr/>
          <p:nvPr/>
        </p:nvSpPr>
        <p:spPr>
          <a:xfrm>
            <a:off x="4536977" y="2681138"/>
            <a:ext cx="21209" cy="1145285"/>
          </a:xfrm>
          <a:custGeom>
            <a:avLst/>
            <a:gdLst>
              <a:gd name="connsiteX0" fmla="*/ 0 w 21208"/>
              <a:gd name="connsiteY0" fmla="*/ 0 h 1145285"/>
              <a:gd name="connsiteX1" fmla="*/ 41994 w 21208"/>
              <a:gd name="connsiteY1" fmla="*/ 0 h 1145285"/>
              <a:gd name="connsiteX2" fmla="*/ 41994 w 21208"/>
              <a:gd name="connsiteY2" fmla="*/ 1145921 h 1145285"/>
              <a:gd name="connsiteX3" fmla="*/ 0 w 21208"/>
              <a:gd name="connsiteY3" fmla="*/ 1145921 h 114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8" h="1145285">
                <a:moveTo>
                  <a:pt x="0" y="0"/>
                </a:moveTo>
                <a:lnTo>
                  <a:pt x="41994" y="0"/>
                </a:lnTo>
                <a:lnTo>
                  <a:pt x="41994" y="1145921"/>
                </a:lnTo>
                <a:lnTo>
                  <a:pt x="0" y="1145921"/>
                </a:lnTo>
                <a:close/>
              </a:path>
            </a:pathLst>
          </a:custGeom>
          <a:solidFill>
            <a:srgbClr val="959595">
              <a:alpha val="50000"/>
            </a:srgbClr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15">
            <a:extLst>
              <a:ext uri="{FF2B5EF4-FFF2-40B4-BE49-F238E27FC236}">
                <a16:creationId xmlns:a16="http://schemas.microsoft.com/office/drawing/2014/main" id="{B76ABE2E-0F59-173F-4A5B-585604DDF087}"/>
              </a:ext>
            </a:extLst>
          </p:cNvPr>
          <p:cNvSpPr/>
          <p:nvPr/>
        </p:nvSpPr>
        <p:spPr>
          <a:xfrm>
            <a:off x="4424569" y="2553884"/>
            <a:ext cx="254508" cy="254508"/>
          </a:xfrm>
          <a:custGeom>
            <a:avLst/>
            <a:gdLst>
              <a:gd name="connsiteX0" fmla="*/ 269778 w 254507"/>
              <a:gd name="connsiteY0" fmla="*/ 134889 h 254507"/>
              <a:gd name="connsiteX1" fmla="*/ 134889 w 254507"/>
              <a:gd name="connsiteY1" fmla="*/ 269778 h 254507"/>
              <a:gd name="connsiteX2" fmla="*/ 0 w 254507"/>
              <a:gd name="connsiteY2" fmla="*/ 134889 h 254507"/>
              <a:gd name="connsiteX3" fmla="*/ 134889 w 254507"/>
              <a:gd name="connsiteY3" fmla="*/ 0 h 254507"/>
              <a:gd name="connsiteX4" fmla="*/ 269778 w 254507"/>
              <a:gd name="connsiteY4" fmla="*/ 134889 h 254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507" h="254507">
                <a:moveTo>
                  <a:pt x="269778" y="134889"/>
                </a:moveTo>
                <a:cubicBezTo>
                  <a:pt x="269778" y="209333"/>
                  <a:pt x="209333" y="269778"/>
                  <a:pt x="134889" y="269778"/>
                </a:cubicBezTo>
                <a:cubicBezTo>
                  <a:pt x="60446" y="269778"/>
                  <a:pt x="0" y="209333"/>
                  <a:pt x="0" y="134889"/>
                </a:cubicBezTo>
                <a:cubicBezTo>
                  <a:pt x="0" y="60446"/>
                  <a:pt x="60446" y="0"/>
                  <a:pt x="134889" y="0"/>
                </a:cubicBezTo>
                <a:cubicBezTo>
                  <a:pt x="209545" y="212"/>
                  <a:pt x="269778" y="60446"/>
                  <a:pt x="269778" y="134889"/>
                </a:cubicBezTo>
                <a:close/>
              </a:path>
            </a:pathLst>
          </a:custGeom>
          <a:solidFill>
            <a:srgbClr val="FFFFFF"/>
          </a:solidFill>
          <a:ln w="2118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8" name="Freeform: Shape 16">
            <a:extLst>
              <a:ext uri="{FF2B5EF4-FFF2-40B4-BE49-F238E27FC236}">
                <a16:creationId xmlns:a16="http://schemas.microsoft.com/office/drawing/2014/main" id="{D1059304-9758-9BE8-F685-7E65BFF9640E}"/>
              </a:ext>
            </a:extLst>
          </p:cNvPr>
          <p:cNvSpPr/>
          <p:nvPr/>
        </p:nvSpPr>
        <p:spPr>
          <a:xfrm>
            <a:off x="4037081" y="3206696"/>
            <a:ext cx="1039240" cy="1039240"/>
          </a:xfrm>
          <a:custGeom>
            <a:avLst/>
            <a:gdLst>
              <a:gd name="connsiteX0" fmla="*/ 1041785 w 1039240"/>
              <a:gd name="connsiteY0" fmla="*/ 520893 h 1039240"/>
              <a:gd name="connsiteX1" fmla="*/ 520893 w 1039240"/>
              <a:gd name="connsiteY1" fmla="*/ 1041785 h 1039240"/>
              <a:gd name="connsiteX2" fmla="*/ 0 w 1039240"/>
              <a:gd name="connsiteY2" fmla="*/ 520893 h 1039240"/>
              <a:gd name="connsiteX3" fmla="*/ 520893 w 1039240"/>
              <a:gd name="connsiteY3" fmla="*/ 0 h 1039240"/>
              <a:gd name="connsiteX4" fmla="*/ 1041785 w 1039240"/>
              <a:gd name="connsiteY4" fmla="*/ 520893 h 1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240" h="1039240">
                <a:moveTo>
                  <a:pt x="1041785" y="520893"/>
                </a:moveTo>
                <a:cubicBezTo>
                  <a:pt x="1041785" y="808574"/>
                  <a:pt x="808574" y="1041785"/>
                  <a:pt x="520893" y="1041785"/>
                </a:cubicBezTo>
                <a:cubicBezTo>
                  <a:pt x="233212" y="1041785"/>
                  <a:pt x="0" y="808574"/>
                  <a:pt x="0" y="520893"/>
                </a:cubicBezTo>
                <a:cubicBezTo>
                  <a:pt x="0" y="233212"/>
                  <a:pt x="233212" y="0"/>
                  <a:pt x="520893" y="0"/>
                </a:cubicBezTo>
                <a:cubicBezTo>
                  <a:pt x="808574" y="0"/>
                  <a:pt x="1041785" y="233212"/>
                  <a:pt x="1041785" y="520893"/>
                </a:cubicBezTo>
                <a:close/>
              </a:path>
            </a:pathLst>
          </a:custGeom>
          <a:solidFill>
            <a:srgbClr val="00C3E6"/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18">
            <a:extLst>
              <a:ext uri="{FF2B5EF4-FFF2-40B4-BE49-F238E27FC236}">
                <a16:creationId xmlns:a16="http://schemas.microsoft.com/office/drawing/2014/main" id="{2D8A9CF2-16A5-83BC-7959-EEEA1FF65373}"/>
              </a:ext>
            </a:extLst>
          </p:cNvPr>
          <p:cNvSpPr/>
          <p:nvPr/>
        </p:nvSpPr>
        <p:spPr>
          <a:xfrm>
            <a:off x="4101132" y="3270535"/>
            <a:ext cx="911986" cy="911986"/>
          </a:xfrm>
          <a:custGeom>
            <a:avLst/>
            <a:gdLst>
              <a:gd name="connsiteX0" fmla="*/ 456842 w 911986"/>
              <a:gd name="connsiteY0" fmla="*/ 14210 h 911986"/>
              <a:gd name="connsiteX1" fmla="*/ 899473 w 911986"/>
              <a:gd name="connsiteY1" fmla="*/ 456842 h 911986"/>
              <a:gd name="connsiteX2" fmla="*/ 456842 w 911986"/>
              <a:gd name="connsiteY2" fmla="*/ 899473 h 911986"/>
              <a:gd name="connsiteX3" fmla="*/ 14210 w 911986"/>
              <a:gd name="connsiteY3" fmla="*/ 456842 h 911986"/>
              <a:gd name="connsiteX4" fmla="*/ 456842 w 911986"/>
              <a:gd name="connsiteY4" fmla="*/ 14210 h 911986"/>
              <a:gd name="connsiteX5" fmla="*/ 456842 w 911986"/>
              <a:gd name="connsiteY5" fmla="*/ 0 h 911986"/>
              <a:gd name="connsiteX6" fmla="*/ 0 w 911986"/>
              <a:gd name="connsiteY6" fmla="*/ 456842 h 911986"/>
              <a:gd name="connsiteX7" fmla="*/ 456842 w 911986"/>
              <a:gd name="connsiteY7" fmla="*/ 913683 h 911986"/>
              <a:gd name="connsiteX8" fmla="*/ 913683 w 911986"/>
              <a:gd name="connsiteY8" fmla="*/ 456842 h 911986"/>
              <a:gd name="connsiteX9" fmla="*/ 456842 w 911986"/>
              <a:gd name="connsiteY9" fmla="*/ 0 h 911986"/>
              <a:gd name="connsiteX10" fmla="*/ 456842 w 911986"/>
              <a:gd name="connsiteY10" fmla="*/ 0 h 91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986" h="911986">
                <a:moveTo>
                  <a:pt x="456842" y="14210"/>
                </a:moveTo>
                <a:cubicBezTo>
                  <a:pt x="700957" y="14210"/>
                  <a:pt x="899473" y="212726"/>
                  <a:pt x="899473" y="456842"/>
                </a:cubicBezTo>
                <a:cubicBezTo>
                  <a:pt x="899473" y="700957"/>
                  <a:pt x="700957" y="899473"/>
                  <a:pt x="456842" y="899473"/>
                </a:cubicBezTo>
                <a:cubicBezTo>
                  <a:pt x="212726" y="899473"/>
                  <a:pt x="14210" y="700957"/>
                  <a:pt x="14210" y="456842"/>
                </a:cubicBezTo>
                <a:cubicBezTo>
                  <a:pt x="14210" y="212938"/>
                  <a:pt x="212938" y="14210"/>
                  <a:pt x="456842" y="14210"/>
                </a:cubicBezTo>
                <a:moveTo>
                  <a:pt x="456842" y="0"/>
                </a:moveTo>
                <a:cubicBezTo>
                  <a:pt x="204455" y="0"/>
                  <a:pt x="0" y="204667"/>
                  <a:pt x="0" y="456842"/>
                </a:cubicBezTo>
                <a:cubicBezTo>
                  <a:pt x="0" y="709016"/>
                  <a:pt x="204667" y="913683"/>
                  <a:pt x="456842" y="913683"/>
                </a:cubicBezTo>
                <a:cubicBezTo>
                  <a:pt x="709016" y="913683"/>
                  <a:pt x="913683" y="709016"/>
                  <a:pt x="913683" y="456842"/>
                </a:cubicBezTo>
                <a:cubicBezTo>
                  <a:pt x="913683" y="204667"/>
                  <a:pt x="709228" y="0"/>
                  <a:pt x="456842" y="0"/>
                </a:cubicBezTo>
                <a:lnTo>
                  <a:pt x="456842" y="0"/>
                </a:lnTo>
                <a:close/>
              </a:path>
            </a:pathLst>
          </a:custGeom>
          <a:solidFill>
            <a:srgbClr val="FFFFFF"/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19">
            <a:extLst>
              <a:ext uri="{FF2B5EF4-FFF2-40B4-BE49-F238E27FC236}">
                <a16:creationId xmlns:a16="http://schemas.microsoft.com/office/drawing/2014/main" id="{9779A613-F0F0-AF00-50F1-A494278225E9}"/>
              </a:ext>
            </a:extLst>
          </p:cNvPr>
          <p:cNvSpPr/>
          <p:nvPr/>
        </p:nvSpPr>
        <p:spPr>
          <a:xfrm>
            <a:off x="6078021" y="3572339"/>
            <a:ext cx="21209" cy="1145285"/>
          </a:xfrm>
          <a:custGeom>
            <a:avLst/>
            <a:gdLst>
              <a:gd name="connsiteX0" fmla="*/ 0 w 21208"/>
              <a:gd name="connsiteY0" fmla="*/ 0 h 1145285"/>
              <a:gd name="connsiteX1" fmla="*/ 41994 w 21208"/>
              <a:gd name="connsiteY1" fmla="*/ 0 h 1145285"/>
              <a:gd name="connsiteX2" fmla="*/ 41994 w 21208"/>
              <a:gd name="connsiteY2" fmla="*/ 1145922 h 1145285"/>
              <a:gd name="connsiteX3" fmla="*/ 0 w 21208"/>
              <a:gd name="connsiteY3" fmla="*/ 1145922 h 114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8" h="1145285">
                <a:moveTo>
                  <a:pt x="0" y="0"/>
                </a:moveTo>
                <a:lnTo>
                  <a:pt x="41994" y="0"/>
                </a:lnTo>
                <a:lnTo>
                  <a:pt x="41994" y="1145922"/>
                </a:lnTo>
                <a:lnTo>
                  <a:pt x="0" y="1145922"/>
                </a:lnTo>
                <a:close/>
              </a:path>
            </a:pathLst>
          </a:custGeom>
          <a:solidFill>
            <a:srgbClr val="959595">
              <a:alpha val="50000"/>
            </a:srgbClr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21">
            <a:extLst>
              <a:ext uri="{FF2B5EF4-FFF2-40B4-BE49-F238E27FC236}">
                <a16:creationId xmlns:a16="http://schemas.microsoft.com/office/drawing/2014/main" id="{A4C1ED51-0758-049D-D8FD-1976929E5562}"/>
              </a:ext>
            </a:extLst>
          </p:cNvPr>
          <p:cNvSpPr/>
          <p:nvPr/>
        </p:nvSpPr>
        <p:spPr>
          <a:xfrm>
            <a:off x="5964129" y="4649543"/>
            <a:ext cx="254508" cy="254508"/>
          </a:xfrm>
          <a:custGeom>
            <a:avLst/>
            <a:gdLst>
              <a:gd name="connsiteX0" fmla="*/ 269778 w 254507"/>
              <a:gd name="connsiteY0" fmla="*/ 134889 h 254507"/>
              <a:gd name="connsiteX1" fmla="*/ 134889 w 254507"/>
              <a:gd name="connsiteY1" fmla="*/ 269778 h 254507"/>
              <a:gd name="connsiteX2" fmla="*/ 0 w 254507"/>
              <a:gd name="connsiteY2" fmla="*/ 134889 h 254507"/>
              <a:gd name="connsiteX3" fmla="*/ 134889 w 254507"/>
              <a:gd name="connsiteY3" fmla="*/ 0 h 254507"/>
              <a:gd name="connsiteX4" fmla="*/ 269778 w 254507"/>
              <a:gd name="connsiteY4" fmla="*/ 134889 h 254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507" h="254507">
                <a:moveTo>
                  <a:pt x="269778" y="134889"/>
                </a:moveTo>
                <a:cubicBezTo>
                  <a:pt x="269778" y="209333"/>
                  <a:pt x="209333" y="269778"/>
                  <a:pt x="134889" y="269778"/>
                </a:cubicBezTo>
                <a:cubicBezTo>
                  <a:pt x="60446" y="269778"/>
                  <a:pt x="0" y="209333"/>
                  <a:pt x="0" y="134889"/>
                </a:cubicBezTo>
                <a:cubicBezTo>
                  <a:pt x="0" y="60446"/>
                  <a:pt x="60446" y="0"/>
                  <a:pt x="134889" y="0"/>
                </a:cubicBezTo>
                <a:cubicBezTo>
                  <a:pt x="209333" y="0"/>
                  <a:pt x="269778" y="60446"/>
                  <a:pt x="269778" y="134889"/>
                </a:cubicBezTo>
                <a:close/>
              </a:path>
            </a:pathLst>
          </a:custGeom>
          <a:solidFill>
            <a:srgbClr val="FFFFFF"/>
          </a:solidFill>
          <a:ln w="2118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Freeform: Shape 23">
            <a:extLst>
              <a:ext uri="{FF2B5EF4-FFF2-40B4-BE49-F238E27FC236}">
                <a16:creationId xmlns:a16="http://schemas.microsoft.com/office/drawing/2014/main" id="{10C5D59C-955E-F548-1B89-6EA02FD159CB}"/>
              </a:ext>
            </a:extLst>
          </p:cNvPr>
          <p:cNvSpPr/>
          <p:nvPr/>
        </p:nvSpPr>
        <p:spPr>
          <a:xfrm>
            <a:off x="5579822" y="3206696"/>
            <a:ext cx="1039240" cy="1039240"/>
          </a:xfrm>
          <a:custGeom>
            <a:avLst/>
            <a:gdLst>
              <a:gd name="connsiteX0" fmla="*/ 1041785 w 1039240"/>
              <a:gd name="connsiteY0" fmla="*/ 520893 h 1039240"/>
              <a:gd name="connsiteX1" fmla="*/ 520893 w 1039240"/>
              <a:gd name="connsiteY1" fmla="*/ 1041785 h 1039240"/>
              <a:gd name="connsiteX2" fmla="*/ 0 w 1039240"/>
              <a:gd name="connsiteY2" fmla="*/ 520893 h 1039240"/>
              <a:gd name="connsiteX3" fmla="*/ 520893 w 1039240"/>
              <a:gd name="connsiteY3" fmla="*/ 0 h 1039240"/>
              <a:gd name="connsiteX4" fmla="*/ 1041785 w 1039240"/>
              <a:gd name="connsiteY4" fmla="*/ 520893 h 1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240" h="1039240">
                <a:moveTo>
                  <a:pt x="1041785" y="520893"/>
                </a:moveTo>
                <a:cubicBezTo>
                  <a:pt x="1041785" y="808574"/>
                  <a:pt x="808574" y="1041785"/>
                  <a:pt x="520893" y="1041785"/>
                </a:cubicBezTo>
                <a:cubicBezTo>
                  <a:pt x="233212" y="1041785"/>
                  <a:pt x="0" y="808574"/>
                  <a:pt x="0" y="520893"/>
                </a:cubicBezTo>
                <a:cubicBezTo>
                  <a:pt x="0" y="233212"/>
                  <a:pt x="233212" y="0"/>
                  <a:pt x="520893" y="0"/>
                </a:cubicBezTo>
                <a:cubicBezTo>
                  <a:pt x="808574" y="0"/>
                  <a:pt x="1041785" y="233212"/>
                  <a:pt x="1041785" y="520893"/>
                </a:cubicBezTo>
                <a:close/>
              </a:path>
            </a:pathLst>
          </a:custGeom>
          <a:solidFill>
            <a:srgbClr val="FFA300"/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25">
            <a:extLst>
              <a:ext uri="{FF2B5EF4-FFF2-40B4-BE49-F238E27FC236}">
                <a16:creationId xmlns:a16="http://schemas.microsoft.com/office/drawing/2014/main" id="{7B948584-BFD0-C6DC-07EC-6EC7886CEC1B}"/>
              </a:ext>
            </a:extLst>
          </p:cNvPr>
          <p:cNvSpPr/>
          <p:nvPr/>
        </p:nvSpPr>
        <p:spPr>
          <a:xfrm>
            <a:off x="5643873" y="3270535"/>
            <a:ext cx="911986" cy="911986"/>
          </a:xfrm>
          <a:custGeom>
            <a:avLst/>
            <a:gdLst>
              <a:gd name="connsiteX0" fmla="*/ 456842 w 911986"/>
              <a:gd name="connsiteY0" fmla="*/ 14210 h 911986"/>
              <a:gd name="connsiteX1" fmla="*/ 899473 w 911986"/>
              <a:gd name="connsiteY1" fmla="*/ 456842 h 911986"/>
              <a:gd name="connsiteX2" fmla="*/ 456842 w 911986"/>
              <a:gd name="connsiteY2" fmla="*/ 899473 h 911986"/>
              <a:gd name="connsiteX3" fmla="*/ 14210 w 911986"/>
              <a:gd name="connsiteY3" fmla="*/ 456842 h 911986"/>
              <a:gd name="connsiteX4" fmla="*/ 456842 w 911986"/>
              <a:gd name="connsiteY4" fmla="*/ 14210 h 911986"/>
              <a:gd name="connsiteX5" fmla="*/ 456842 w 911986"/>
              <a:gd name="connsiteY5" fmla="*/ 0 h 911986"/>
              <a:gd name="connsiteX6" fmla="*/ 0 w 911986"/>
              <a:gd name="connsiteY6" fmla="*/ 456842 h 911986"/>
              <a:gd name="connsiteX7" fmla="*/ 456842 w 911986"/>
              <a:gd name="connsiteY7" fmla="*/ 913683 h 911986"/>
              <a:gd name="connsiteX8" fmla="*/ 913683 w 911986"/>
              <a:gd name="connsiteY8" fmla="*/ 456842 h 911986"/>
              <a:gd name="connsiteX9" fmla="*/ 456842 w 911986"/>
              <a:gd name="connsiteY9" fmla="*/ 0 h 911986"/>
              <a:gd name="connsiteX10" fmla="*/ 456842 w 911986"/>
              <a:gd name="connsiteY10" fmla="*/ 0 h 91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986" h="911986">
                <a:moveTo>
                  <a:pt x="456842" y="14210"/>
                </a:moveTo>
                <a:cubicBezTo>
                  <a:pt x="700957" y="14210"/>
                  <a:pt x="899473" y="212726"/>
                  <a:pt x="899473" y="456842"/>
                </a:cubicBezTo>
                <a:cubicBezTo>
                  <a:pt x="899473" y="700957"/>
                  <a:pt x="700957" y="899473"/>
                  <a:pt x="456842" y="899473"/>
                </a:cubicBezTo>
                <a:cubicBezTo>
                  <a:pt x="212726" y="899473"/>
                  <a:pt x="14210" y="700957"/>
                  <a:pt x="14210" y="456842"/>
                </a:cubicBezTo>
                <a:cubicBezTo>
                  <a:pt x="13998" y="212938"/>
                  <a:pt x="212726" y="14210"/>
                  <a:pt x="456842" y="14210"/>
                </a:cubicBezTo>
                <a:moveTo>
                  <a:pt x="456842" y="0"/>
                </a:moveTo>
                <a:cubicBezTo>
                  <a:pt x="204455" y="0"/>
                  <a:pt x="0" y="204667"/>
                  <a:pt x="0" y="456842"/>
                </a:cubicBezTo>
                <a:cubicBezTo>
                  <a:pt x="0" y="709016"/>
                  <a:pt x="204667" y="913683"/>
                  <a:pt x="456842" y="913683"/>
                </a:cubicBezTo>
                <a:cubicBezTo>
                  <a:pt x="709016" y="913683"/>
                  <a:pt x="913683" y="709016"/>
                  <a:pt x="913683" y="456842"/>
                </a:cubicBezTo>
                <a:cubicBezTo>
                  <a:pt x="913683" y="204667"/>
                  <a:pt x="709228" y="0"/>
                  <a:pt x="456842" y="0"/>
                </a:cubicBezTo>
                <a:lnTo>
                  <a:pt x="456842" y="0"/>
                </a:lnTo>
                <a:close/>
              </a:path>
            </a:pathLst>
          </a:custGeom>
          <a:solidFill>
            <a:srgbClr val="FFFFFF"/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26">
            <a:extLst>
              <a:ext uri="{FF2B5EF4-FFF2-40B4-BE49-F238E27FC236}">
                <a16:creationId xmlns:a16="http://schemas.microsoft.com/office/drawing/2014/main" id="{151156DD-D345-C0B7-D332-994DB552E565}"/>
              </a:ext>
            </a:extLst>
          </p:cNvPr>
          <p:cNvSpPr/>
          <p:nvPr/>
        </p:nvSpPr>
        <p:spPr>
          <a:xfrm>
            <a:off x="7619914" y="2569790"/>
            <a:ext cx="21209" cy="1145285"/>
          </a:xfrm>
          <a:custGeom>
            <a:avLst/>
            <a:gdLst>
              <a:gd name="connsiteX0" fmla="*/ 0 w 21208"/>
              <a:gd name="connsiteY0" fmla="*/ 0 h 1145285"/>
              <a:gd name="connsiteX1" fmla="*/ 41994 w 21208"/>
              <a:gd name="connsiteY1" fmla="*/ 0 h 1145285"/>
              <a:gd name="connsiteX2" fmla="*/ 41994 w 21208"/>
              <a:gd name="connsiteY2" fmla="*/ 1145921 h 1145285"/>
              <a:gd name="connsiteX3" fmla="*/ 0 w 21208"/>
              <a:gd name="connsiteY3" fmla="*/ 1145921 h 114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8" h="1145285">
                <a:moveTo>
                  <a:pt x="0" y="0"/>
                </a:moveTo>
                <a:lnTo>
                  <a:pt x="41994" y="0"/>
                </a:lnTo>
                <a:lnTo>
                  <a:pt x="41994" y="1145921"/>
                </a:lnTo>
                <a:lnTo>
                  <a:pt x="0" y="1145921"/>
                </a:lnTo>
                <a:close/>
              </a:path>
            </a:pathLst>
          </a:custGeom>
          <a:solidFill>
            <a:srgbClr val="959595">
              <a:alpha val="50000"/>
            </a:srgbClr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28">
            <a:extLst>
              <a:ext uri="{FF2B5EF4-FFF2-40B4-BE49-F238E27FC236}">
                <a16:creationId xmlns:a16="http://schemas.microsoft.com/office/drawing/2014/main" id="{71F7266F-8EBB-DAEA-6F4A-947BA6CCBF98}"/>
              </a:ext>
            </a:extLst>
          </p:cNvPr>
          <p:cNvSpPr/>
          <p:nvPr/>
        </p:nvSpPr>
        <p:spPr>
          <a:xfrm>
            <a:off x="7499659" y="2554944"/>
            <a:ext cx="275717" cy="275717"/>
          </a:xfrm>
          <a:custGeom>
            <a:avLst/>
            <a:gdLst>
              <a:gd name="connsiteX0" fmla="*/ 282504 w 275716"/>
              <a:gd name="connsiteY0" fmla="*/ 141252 h 275716"/>
              <a:gd name="connsiteX1" fmla="*/ 141252 w 275716"/>
              <a:gd name="connsiteY1" fmla="*/ 282504 h 275716"/>
              <a:gd name="connsiteX2" fmla="*/ 0 w 275716"/>
              <a:gd name="connsiteY2" fmla="*/ 141252 h 275716"/>
              <a:gd name="connsiteX3" fmla="*/ 141252 w 275716"/>
              <a:gd name="connsiteY3" fmla="*/ 1 h 275716"/>
              <a:gd name="connsiteX4" fmla="*/ 282504 w 275716"/>
              <a:gd name="connsiteY4" fmla="*/ 141252 h 27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716" h="275716">
                <a:moveTo>
                  <a:pt x="282504" y="141252"/>
                </a:moveTo>
                <a:cubicBezTo>
                  <a:pt x="282504" y="219301"/>
                  <a:pt x="219301" y="282504"/>
                  <a:pt x="141252" y="282504"/>
                </a:cubicBezTo>
                <a:cubicBezTo>
                  <a:pt x="63203" y="282504"/>
                  <a:pt x="0" y="219301"/>
                  <a:pt x="0" y="141252"/>
                </a:cubicBezTo>
                <a:cubicBezTo>
                  <a:pt x="0" y="63203"/>
                  <a:pt x="63203" y="1"/>
                  <a:pt x="141252" y="1"/>
                </a:cubicBezTo>
                <a:cubicBezTo>
                  <a:pt x="219301" y="-212"/>
                  <a:pt x="282504" y="63203"/>
                  <a:pt x="282504" y="141252"/>
                </a:cubicBezTo>
                <a:close/>
              </a:path>
            </a:pathLst>
          </a:custGeom>
          <a:solidFill>
            <a:srgbClr val="FFFFFF"/>
          </a:solidFill>
          <a:ln w="2118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6" name="Freeform: Shape 29">
            <a:extLst>
              <a:ext uri="{FF2B5EF4-FFF2-40B4-BE49-F238E27FC236}">
                <a16:creationId xmlns:a16="http://schemas.microsoft.com/office/drawing/2014/main" id="{EE23D0E3-96C7-EB65-4FBC-67048A3BF075}"/>
              </a:ext>
            </a:extLst>
          </p:cNvPr>
          <p:cNvSpPr/>
          <p:nvPr/>
        </p:nvSpPr>
        <p:spPr>
          <a:xfrm>
            <a:off x="7120019" y="3206696"/>
            <a:ext cx="1039240" cy="1039240"/>
          </a:xfrm>
          <a:custGeom>
            <a:avLst/>
            <a:gdLst>
              <a:gd name="connsiteX0" fmla="*/ 1041785 w 1039240"/>
              <a:gd name="connsiteY0" fmla="*/ 520893 h 1039240"/>
              <a:gd name="connsiteX1" fmla="*/ 520893 w 1039240"/>
              <a:gd name="connsiteY1" fmla="*/ 1041785 h 1039240"/>
              <a:gd name="connsiteX2" fmla="*/ 0 w 1039240"/>
              <a:gd name="connsiteY2" fmla="*/ 520893 h 1039240"/>
              <a:gd name="connsiteX3" fmla="*/ 520893 w 1039240"/>
              <a:gd name="connsiteY3" fmla="*/ 0 h 1039240"/>
              <a:gd name="connsiteX4" fmla="*/ 1041785 w 1039240"/>
              <a:gd name="connsiteY4" fmla="*/ 520893 h 1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240" h="1039240">
                <a:moveTo>
                  <a:pt x="1041785" y="520893"/>
                </a:moveTo>
                <a:cubicBezTo>
                  <a:pt x="1041785" y="808574"/>
                  <a:pt x="808574" y="1041785"/>
                  <a:pt x="520893" y="1041785"/>
                </a:cubicBezTo>
                <a:cubicBezTo>
                  <a:pt x="233211" y="1041785"/>
                  <a:pt x="0" y="808574"/>
                  <a:pt x="0" y="520893"/>
                </a:cubicBezTo>
                <a:cubicBezTo>
                  <a:pt x="0" y="233212"/>
                  <a:pt x="233211" y="0"/>
                  <a:pt x="520893" y="0"/>
                </a:cubicBezTo>
                <a:cubicBezTo>
                  <a:pt x="808574" y="0"/>
                  <a:pt x="1041785" y="233212"/>
                  <a:pt x="1041785" y="520893"/>
                </a:cubicBezTo>
                <a:close/>
              </a:path>
            </a:pathLst>
          </a:custGeom>
          <a:solidFill>
            <a:srgbClr val="00B59A"/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31">
            <a:extLst>
              <a:ext uri="{FF2B5EF4-FFF2-40B4-BE49-F238E27FC236}">
                <a16:creationId xmlns:a16="http://schemas.microsoft.com/office/drawing/2014/main" id="{46B520FA-2BF5-3AFB-5E95-DE0B0C029E1C}"/>
              </a:ext>
            </a:extLst>
          </p:cNvPr>
          <p:cNvSpPr/>
          <p:nvPr/>
        </p:nvSpPr>
        <p:spPr>
          <a:xfrm>
            <a:off x="7184070" y="3270535"/>
            <a:ext cx="911986" cy="911986"/>
          </a:xfrm>
          <a:custGeom>
            <a:avLst/>
            <a:gdLst>
              <a:gd name="connsiteX0" fmla="*/ 456841 w 911986"/>
              <a:gd name="connsiteY0" fmla="*/ 14210 h 911986"/>
              <a:gd name="connsiteX1" fmla="*/ 899473 w 911986"/>
              <a:gd name="connsiteY1" fmla="*/ 456842 h 911986"/>
              <a:gd name="connsiteX2" fmla="*/ 456841 w 911986"/>
              <a:gd name="connsiteY2" fmla="*/ 899473 h 911986"/>
              <a:gd name="connsiteX3" fmla="*/ 14210 w 911986"/>
              <a:gd name="connsiteY3" fmla="*/ 456842 h 911986"/>
              <a:gd name="connsiteX4" fmla="*/ 456841 w 911986"/>
              <a:gd name="connsiteY4" fmla="*/ 14210 h 911986"/>
              <a:gd name="connsiteX5" fmla="*/ 456841 w 911986"/>
              <a:gd name="connsiteY5" fmla="*/ 0 h 911986"/>
              <a:gd name="connsiteX6" fmla="*/ 0 w 911986"/>
              <a:gd name="connsiteY6" fmla="*/ 456842 h 911986"/>
              <a:gd name="connsiteX7" fmla="*/ 456841 w 911986"/>
              <a:gd name="connsiteY7" fmla="*/ 913683 h 911986"/>
              <a:gd name="connsiteX8" fmla="*/ 913683 w 911986"/>
              <a:gd name="connsiteY8" fmla="*/ 456842 h 911986"/>
              <a:gd name="connsiteX9" fmla="*/ 456841 w 911986"/>
              <a:gd name="connsiteY9" fmla="*/ 0 h 911986"/>
              <a:gd name="connsiteX10" fmla="*/ 456841 w 911986"/>
              <a:gd name="connsiteY10" fmla="*/ 0 h 91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986" h="911986">
                <a:moveTo>
                  <a:pt x="456841" y="14210"/>
                </a:moveTo>
                <a:cubicBezTo>
                  <a:pt x="700957" y="14210"/>
                  <a:pt x="899473" y="212726"/>
                  <a:pt x="899473" y="456842"/>
                </a:cubicBezTo>
                <a:cubicBezTo>
                  <a:pt x="899473" y="700957"/>
                  <a:pt x="700957" y="899473"/>
                  <a:pt x="456841" y="899473"/>
                </a:cubicBezTo>
                <a:cubicBezTo>
                  <a:pt x="212726" y="899473"/>
                  <a:pt x="14210" y="700957"/>
                  <a:pt x="14210" y="456842"/>
                </a:cubicBezTo>
                <a:cubicBezTo>
                  <a:pt x="14210" y="212938"/>
                  <a:pt x="212726" y="14210"/>
                  <a:pt x="456841" y="14210"/>
                </a:cubicBezTo>
                <a:moveTo>
                  <a:pt x="456841" y="0"/>
                </a:moveTo>
                <a:cubicBezTo>
                  <a:pt x="204455" y="0"/>
                  <a:pt x="0" y="204667"/>
                  <a:pt x="0" y="456842"/>
                </a:cubicBezTo>
                <a:cubicBezTo>
                  <a:pt x="0" y="709016"/>
                  <a:pt x="204667" y="913683"/>
                  <a:pt x="456841" y="913683"/>
                </a:cubicBezTo>
                <a:cubicBezTo>
                  <a:pt x="709228" y="913683"/>
                  <a:pt x="913683" y="709016"/>
                  <a:pt x="913683" y="456842"/>
                </a:cubicBezTo>
                <a:cubicBezTo>
                  <a:pt x="913683" y="204667"/>
                  <a:pt x="709228" y="0"/>
                  <a:pt x="456841" y="0"/>
                </a:cubicBezTo>
                <a:lnTo>
                  <a:pt x="456841" y="0"/>
                </a:lnTo>
                <a:close/>
              </a:path>
            </a:pathLst>
          </a:custGeom>
          <a:solidFill>
            <a:srgbClr val="FFFFFF"/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32">
            <a:extLst>
              <a:ext uri="{FF2B5EF4-FFF2-40B4-BE49-F238E27FC236}">
                <a16:creationId xmlns:a16="http://schemas.microsoft.com/office/drawing/2014/main" id="{DC767DAD-F13F-C636-C4F0-DCDEC663CF95}"/>
              </a:ext>
            </a:extLst>
          </p:cNvPr>
          <p:cNvSpPr/>
          <p:nvPr/>
        </p:nvSpPr>
        <p:spPr>
          <a:xfrm>
            <a:off x="9167746" y="3572339"/>
            <a:ext cx="21209" cy="1145285"/>
          </a:xfrm>
          <a:custGeom>
            <a:avLst/>
            <a:gdLst>
              <a:gd name="connsiteX0" fmla="*/ 0 w 21208"/>
              <a:gd name="connsiteY0" fmla="*/ 0 h 1145285"/>
              <a:gd name="connsiteX1" fmla="*/ 41994 w 21208"/>
              <a:gd name="connsiteY1" fmla="*/ 0 h 1145285"/>
              <a:gd name="connsiteX2" fmla="*/ 41994 w 21208"/>
              <a:gd name="connsiteY2" fmla="*/ 1145922 h 1145285"/>
              <a:gd name="connsiteX3" fmla="*/ 0 w 21208"/>
              <a:gd name="connsiteY3" fmla="*/ 1145922 h 114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8" h="1145285">
                <a:moveTo>
                  <a:pt x="0" y="0"/>
                </a:moveTo>
                <a:lnTo>
                  <a:pt x="41994" y="0"/>
                </a:lnTo>
                <a:lnTo>
                  <a:pt x="41994" y="1145922"/>
                </a:lnTo>
                <a:lnTo>
                  <a:pt x="0" y="1145922"/>
                </a:lnTo>
                <a:close/>
              </a:path>
            </a:pathLst>
          </a:custGeom>
          <a:solidFill>
            <a:srgbClr val="959595">
              <a:alpha val="50000"/>
            </a:srgbClr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51">
            <a:extLst>
              <a:ext uri="{FF2B5EF4-FFF2-40B4-BE49-F238E27FC236}">
                <a16:creationId xmlns:a16="http://schemas.microsoft.com/office/drawing/2014/main" id="{4CF2BF46-6BE9-2354-58F7-1EAFDA482FA7}"/>
              </a:ext>
            </a:extLst>
          </p:cNvPr>
          <p:cNvSpPr/>
          <p:nvPr/>
        </p:nvSpPr>
        <p:spPr>
          <a:xfrm>
            <a:off x="9053854" y="4649543"/>
            <a:ext cx="254508" cy="254508"/>
          </a:xfrm>
          <a:custGeom>
            <a:avLst/>
            <a:gdLst>
              <a:gd name="connsiteX0" fmla="*/ 269778 w 254507"/>
              <a:gd name="connsiteY0" fmla="*/ 134889 h 254507"/>
              <a:gd name="connsiteX1" fmla="*/ 134889 w 254507"/>
              <a:gd name="connsiteY1" fmla="*/ 269778 h 254507"/>
              <a:gd name="connsiteX2" fmla="*/ 0 w 254507"/>
              <a:gd name="connsiteY2" fmla="*/ 134889 h 254507"/>
              <a:gd name="connsiteX3" fmla="*/ 134889 w 254507"/>
              <a:gd name="connsiteY3" fmla="*/ 0 h 254507"/>
              <a:gd name="connsiteX4" fmla="*/ 269778 w 254507"/>
              <a:gd name="connsiteY4" fmla="*/ 134889 h 254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507" h="254507">
                <a:moveTo>
                  <a:pt x="269778" y="134889"/>
                </a:moveTo>
                <a:cubicBezTo>
                  <a:pt x="269778" y="209333"/>
                  <a:pt x="209333" y="269778"/>
                  <a:pt x="134889" y="269778"/>
                </a:cubicBezTo>
                <a:cubicBezTo>
                  <a:pt x="60446" y="269778"/>
                  <a:pt x="0" y="209333"/>
                  <a:pt x="0" y="134889"/>
                </a:cubicBezTo>
                <a:cubicBezTo>
                  <a:pt x="0" y="60446"/>
                  <a:pt x="60446" y="0"/>
                  <a:pt x="134889" y="0"/>
                </a:cubicBezTo>
                <a:cubicBezTo>
                  <a:pt x="209333" y="0"/>
                  <a:pt x="269778" y="60446"/>
                  <a:pt x="269778" y="134889"/>
                </a:cubicBezTo>
                <a:close/>
              </a:path>
            </a:pathLst>
          </a:custGeom>
          <a:solidFill>
            <a:srgbClr val="FFFFFF"/>
          </a:solidFill>
          <a:ln w="2118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Freeform: Shape 52">
            <a:extLst>
              <a:ext uri="{FF2B5EF4-FFF2-40B4-BE49-F238E27FC236}">
                <a16:creationId xmlns:a16="http://schemas.microsoft.com/office/drawing/2014/main" id="{AFAABD74-4A25-6855-B962-D0AB5EAD7AB7}"/>
              </a:ext>
            </a:extLst>
          </p:cNvPr>
          <p:cNvSpPr/>
          <p:nvPr/>
        </p:nvSpPr>
        <p:spPr>
          <a:xfrm>
            <a:off x="8667850" y="3206696"/>
            <a:ext cx="1039240" cy="1039240"/>
          </a:xfrm>
          <a:custGeom>
            <a:avLst/>
            <a:gdLst>
              <a:gd name="connsiteX0" fmla="*/ 1041785 w 1039240"/>
              <a:gd name="connsiteY0" fmla="*/ 520893 h 1039240"/>
              <a:gd name="connsiteX1" fmla="*/ 520893 w 1039240"/>
              <a:gd name="connsiteY1" fmla="*/ 1041785 h 1039240"/>
              <a:gd name="connsiteX2" fmla="*/ 0 w 1039240"/>
              <a:gd name="connsiteY2" fmla="*/ 520893 h 1039240"/>
              <a:gd name="connsiteX3" fmla="*/ 520893 w 1039240"/>
              <a:gd name="connsiteY3" fmla="*/ 0 h 1039240"/>
              <a:gd name="connsiteX4" fmla="*/ 1041785 w 1039240"/>
              <a:gd name="connsiteY4" fmla="*/ 520893 h 10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240" h="1039240">
                <a:moveTo>
                  <a:pt x="1041785" y="520893"/>
                </a:moveTo>
                <a:cubicBezTo>
                  <a:pt x="1041785" y="808574"/>
                  <a:pt x="808574" y="1041785"/>
                  <a:pt x="520893" y="1041785"/>
                </a:cubicBezTo>
                <a:cubicBezTo>
                  <a:pt x="233212" y="1041785"/>
                  <a:pt x="0" y="808574"/>
                  <a:pt x="0" y="520893"/>
                </a:cubicBezTo>
                <a:cubicBezTo>
                  <a:pt x="0" y="233212"/>
                  <a:pt x="233212" y="0"/>
                  <a:pt x="520893" y="0"/>
                </a:cubicBezTo>
                <a:cubicBezTo>
                  <a:pt x="808574" y="0"/>
                  <a:pt x="1041785" y="233212"/>
                  <a:pt x="1041785" y="520893"/>
                </a:cubicBezTo>
                <a:close/>
              </a:path>
            </a:pathLst>
          </a:custGeom>
          <a:solidFill>
            <a:srgbClr val="435161"/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29FDD673-6E74-6316-131E-42B60D3EE85A}"/>
              </a:ext>
            </a:extLst>
          </p:cNvPr>
          <p:cNvSpPr/>
          <p:nvPr/>
        </p:nvSpPr>
        <p:spPr>
          <a:xfrm>
            <a:off x="8731901" y="3270535"/>
            <a:ext cx="911986" cy="911986"/>
          </a:xfrm>
          <a:custGeom>
            <a:avLst/>
            <a:gdLst>
              <a:gd name="connsiteX0" fmla="*/ 456842 w 911986"/>
              <a:gd name="connsiteY0" fmla="*/ 14210 h 911986"/>
              <a:gd name="connsiteX1" fmla="*/ 899473 w 911986"/>
              <a:gd name="connsiteY1" fmla="*/ 456842 h 911986"/>
              <a:gd name="connsiteX2" fmla="*/ 456842 w 911986"/>
              <a:gd name="connsiteY2" fmla="*/ 899473 h 911986"/>
              <a:gd name="connsiteX3" fmla="*/ 14210 w 911986"/>
              <a:gd name="connsiteY3" fmla="*/ 456842 h 911986"/>
              <a:gd name="connsiteX4" fmla="*/ 456842 w 911986"/>
              <a:gd name="connsiteY4" fmla="*/ 14210 h 911986"/>
              <a:gd name="connsiteX5" fmla="*/ 456842 w 911986"/>
              <a:gd name="connsiteY5" fmla="*/ 0 h 911986"/>
              <a:gd name="connsiteX6" fmla="*/ 0 w 911986"/>
              <a:gd name="connsiteY6" fmla="*/ 456842 h 911986"/>
              <a:gd name="connsiteX7" fmla="*/ 456842 w 911986"/>
              <a:gd name="connsiteY7" fmla="*/ 913683 h 911986"/>
              <a:gd name="connsiteX8" fmla="*/ 913683 w 911986"/>
              <a:gd name="connsiteY8" fmla="*/ 456842 h 911986"/>
              <a:gd name="connsiteX9" fmla="*/ 456842 w 911986"/>
              <a:gd name="connsiteY9" fmla="*/ 0 h 911986"/>
              <a:gd name="connsiteX10" fmla="*/ 456842 w 911986"/>
              <a:gd name="connsiteY10" fmla="*/ 0 h 91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986" h="911986">
                <a:moveTo>
                  <a:pt x="456842" y="14210"/>
                </a:moveTo>
                <a:cubicBezTo>
                  <a:pt x="700957" y="14210"/>
                  <a:pt x="899473" y="212726"/>
                  <a:pt x="899473" y="456842"/>
                </a:cubicBezTo>
                <a:cubicBezTo>
                  <a:pt x="899473" y="700957"/>
                  <a:pt x="700957" y="899473"/>
                  <a:pt x="456842" y="899473"/>
                </a:cubicBezTo>
                <a:cubicBezTo>
                  <a:pt x="212726" y="899473"/>
                  <a:pt x="14210" y="700957"/>
                  <a:pt x="14210" y="456842"/>
                </a:cubicBezTo>
                <a:cubicBezTo>
                  <a:pt x="14210" y="212938"/>
                  <a:pt x="212726" y="14210"/>
                  <a:pt x="456842" y="14210"/>
                </a:cubicBezTo>
                <a:moveTo>
                  <a:pt x="456842" y="0"/>
                </a:moveTo>
                <a:cubicBezTo>
                  <a:pt x="204455" y="0"/>
                  <a:pt x="0" y="204667"/>
                  <a:pt x="0" y="456842"/>
                </a:cubicBezTo>
                <a:cubicBezTo>
                  <a:pt x="0" y="709016"/>
                  <a:pt x="204667" y="913683"/>
                  <a:pt x="456842" y="913683"/>
                </a:cubicBezTo>
                <a:cubicBezTo>
                  <a:pt x="709016" y="913683"/>
                  <a:pt x="913683" y="709016"/>
                  <a:pt x="913683" y="456842"/>
                </a:cubicBezTo>
                <a:cubicBezTo>
                  <a:pt x="913683" y="204667"/>
                  <a:pt x="709228" y="0"/>
                  <a:pt x="456842" y="0"/>
                </a:cubicBezTo>
                <a:lnTo>
                  <a:pt x="456842" y="0"/>
                </a:lnTo>
                <a:close/>
              </a:path>
            </a:pathLst>
          </a:custGeom>
          <a:solidFill>
            <a:srgbClr val="FFFFFF"/>
          </a:solidFill>
          <a:ln w="211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Group 63">
            <a:extLst>
              <a:ext uri="{FF2B5EF4-FFF2-40B4-BE49-F238E27FC236}">
                <a16:creationId xmlns:a16="http://schemas.microsoft.com/office/drawing/2014/main" id="{68E56D84-E2DB-A447-3145-05850F09CE63}"/>
              </a:ext>
            </a:extLst>
          </p:cNvPr>
          <p:cNvGrpSpPr/>
          <p:nvPr/>
        </p:nvGrpSpPr>
        <p:grpSpPr>
          <a:xfrm>
            <a:off x="2176988" y="2304568"/>
            <a:ext cx="1674581" cy="526374"/>
            <a:chOff x="2405293" y="2237088"/>
            <a:chExt cx="1960170" cy="526374"/>
          </a:xfrm>
        </p:grpSpPr>
        <p:sp>
          <p:nvSpPr>
            <p:cNvPr id="53" name="Inhaltsplatzhalter 4">
              <a:extLst>
                <a:ext uri="{FF2B5EF4-FFF2-40B4-BE49-F238E27FC236}">
                  <a16:creationId xmlns:a16="http://schemas.microsoft.com/office/drawing/2014/main" id="{28E0F4E9-F37E-4150-479E-B4EDA9D5D7EF}"/>
                </a:ext>
              </a:extLst>
            </p:cNvPr>
            <p:cNvSpPr txBox="1">
              <a:spLocks/>
            </p:cNvSpPr>
            <p:nvPr/>
          </p:nvSpPr>
          <p:spPr>
            <a:xfrm>
              <a:off x="2507175" y="2237088"/>
              <a:ext cx="169906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indent="0" algn="ctr" defTabSz="914127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None/>
                <a:defRPr sz="1600" b="1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defRPr>
              </a:lvl1pPr>
              <a:lvl2pPr marL="807798" indent="-272967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>
                  <a:solidFill>
                    <a:schemeClr val="bg1"/>
                  </a:solidFill>
                  <a:latin typeface="Calibri Light" panose="020F0302020204030204" pitchFamily="34" charset="0"/>
                </a:defRPr>
              </a:lvl2pPr>
              <a:lvl3pPr marL="1080764" indent="-177748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>
                  <a:solidFill>
                    <a:schemeClr val="bg1"/>
                  </a:solidFill>
                  <a:latin typeface="Calibri Light" panose="020F0302020204030204" pitchFamily="34" charset="0"/>
                </a:defRPr>
              </a:lvl3pPr>
              <a:lvl4pPr marL="1436256" indent="-177748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  <a:latin typeface="Calibri Light" panose="020F0302020204030204" pitchFamily="34" charset="0"/>
                </a:defRPr>
              </a:lvl4pPr>
              <a:lvl5pPr marL="1793335" indent="-179335" defTabSz="914127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  <a:latin typeface="Calibri Light" panose="020F0302020204030204" pitchFamily="34" charset="0"/>
                </a:defRPr>
              </a:lvl5pPr>
              <a:lvl6pPr marL="2513847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0910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7972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5034" indent="-228532" defTabSz="914127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dirty="0"/>
                <a:t>Architecture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7B4A40-0A34-ED7A-6705-0177B36D75E2}"/>
                </a:ext>
              </a:extLst>
            </p:cNvPr>
            <p:cNvSpPr/>
            <p:nvPr/>
          </p:nvSpPr>
          <p:spPr>
            <a:xfrm>
              <a:off x="2405293" y="2486463"/>
              <a:ext cx="19601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VGG16 comme base</a:t>
              </a:r>
              <a:endParaRPr lang="fr-FR" sz="1200" b="1" dirty="0">
                <a:solidFill>
                  <a:schemeClr val="bg1"/>
                </a:solidFill>
                <a:latin typeface="Maven Pro"/>
              </a:endParaRPr>
            </a:p>
          </p:txBody>
        </p:sp>
      </p:grpSp>
      <p:grpSp>
        <p:nvGrpSpPr>
          <p:cNvPr id="55" name="Group 67">
            <a:extLst>
              <a:ext uri="{FF2B5EF4-FFF2-40B4-BE49-F238E27FC236}">
                <a16:creationId xmlns:a16="http://schemas.microsoft.com/office/drawing/2014/main" id="{EB142A40-5D3D-51AA-598C-7B05F9DD322F}"/>
              </a:ext>
            </a:extLst>
          </p:cNvPr>
          <p:cNvGrpSpPr/>
          <p:nvPr/>
        </p:nvGrpSpPr>
        <p:grpSpPr>
          <a:xfrm>
            <a:off x="5234122" y="2302547"/>
            <a:ext cx="1885897" cy="528395"/>
            <a:chOff x="2375553" y="2235067"/>
            <a:chExt cx="2207531" cy="528395"/>
          </a:xfrm>
        </p:grpSpPr>
        <p:sp>
          <p:nvSpPr>
            <p:cNvPr id="56" name="Inhaltsplatzhalter 4">
              <a:extLst>
                <a:ext uri="{FF2B5EF4-FFF2-40B4-BE49-F238E27FC236}">
                  <a16:creationId xmlns:a16="http://schemas.microsoft.com/office/drawing/2014/main" id="{773E968A-7097-C41B-F5D2-EA14305D3A8B}"/>
                </a:ext>
              </a:extLst>
            </p:cNvPr>
            <p:cNvSpPr txBox="1">
              <a:spLocks/>
            </p:cNvSpPr>
            <p:nvPr/>
          </p:nvSpPr>
          <p:spPr>
            <a:xfrm>
              <a:off x="2375553" y="2235067"/>
              <a:ext cx="2207531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err="1">
                  <a:solidFill>
                    <a:srgbClr val="FFA300"/>
                  </a:solidFill>
                  <a:latin typeface="Roboto" pitchFamily="2" charset="0"/>
                  <a:ea typeface="Roboto" pitchFamily="2" charset="0"/>
                </a:rPr>
                <a:t>ImageDatagenerator</a:t>
              </a:r>
              <a:endParaRPr lang="en-US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F11C829-5369-2A41-00F1-2332FE52F0D4}"/>
                </a:ext>
              </a:extLst>
            </p:cNvPr>
            <p:cNvSpPr/>
            <p:nvPr/>
          </p:nvSpPr>
          <p:spPr>
            <a:xfrm>
              <a:off x="2405293" y="2486463"/>
              <a:ext cx="19601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Organisation par Classe</a:t>
              </a:r>
              <a:endParaRPr lang="fr-FR" sz="1200" b="1" dirty="0">
                <a:solidFill>
                  <a:schemeClr val="bg1"/>
                </a:solidFill>
                <a:latin typeface="Maven Pro"/>
              </a:endParaRPr>
            </a:p>
          </p:txBody>
        </p:sp>
      </p:grpSp>
      <p:grpSp>
        <p:nvGrpSpPr>
          <p:cNvPr id="58" name="Group 70">
            <a:extLst>
              <a:ext uri="{FF2B5EF4-FFF2-40B4-BE49-F238E27FC236}">
                <a16:creationId xmlns:a16="http://schemas.microsoft.com/office/drawing/2014/main" id="{6C0A4B58-8E11-6A51-A119-A378C6DE092D}"/>
              </a:ext>
            </a:extLst>
          </p:cNvPr>
          <p:cNvGrpSpPr/>
          <p:nvPr/>
        </p:nvGrpSpPr>
        <p:grpSpPr>
          <a:xfrm>
            <a:off x="8350179" y="2304568"/>
            <a:ext cx="1674581" cy="711040"/>
            <a:chOff x="2405293" y="2237088"/>
            <a:chExt cx="1960170" cy="711040"/>
          </a:xfrm>
        </p:grpSpPr>
        <p:sp>
          <p:nvSpPr>
            <p:cNvPr id="59" name="Inhaltsplatzhalter 4">
              <a:extLst>
                <a:ext uri="{FF2B5EF4-FFF2-40B4-BE49-F238E27FC236}">
                  <a16:creationId xmlns:a16="http://schemas.microsoft.com/office/drawing/2014/main" id="{E50871BF-978E-2832-1F18-DF702CABC6AE}"/>
                </a:ext>
              </a:extLst>
            </p:cNvPr>
            <p:cNvSpPr txBox="1">
              <a:spLocks/>
            </p:cNvSpPr>
            <p:nvPr/>
          </p:nvSpPr>
          <p:spPr>
            <a:xfrm>
              <a:off x="2507175" y="2237088"/>
              <a:ext cx="169906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7D25B1"/>
                  </a:solidFill>
                  <a:latin typeface="Roboto" pitchFamily="2" charset="0"/>
                  <a:ea typeface="Roboto" pitchFamily="2" charset="0"/>
                </a:rPr>
                <a:t>Dataset</a:t>
              </a:r>
              <a:endParaRPr lang="en-US" sz="1050" dirty="0">
                <a:solidFill>
                  <a:srgbClr val="7D25B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F4F7118-281E-7AD5-4E80-9DA7E2666757}"/>
                </a:ext>
              </a:extLst>
            </p:cNvPr>
            <p:cNvSpPr/>
            <p:nvPr/>
          </p:nvSpPr>
          <p:spPr>
            <a:xfrm>
              <a:off x="2405293" y="2486463"/>
              <a:ext cx="19601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Avec augmentation des données</a:t>
              </a:r>
              <a:endParaRPr lang="fr-FR" sz="1200" b="1" dirty="0">
                <a:solidFill>
                  <a:schemeClr val="bg1"/>
                </a:solidFill>
                <a:latin typeface="Maven Pro"/>
              </a:endParaRPr>
            </a:p>
          </p:txBody>
        </p:sp>
      </p:grpSp>
      <p:grpSp>
        <p:nvGrpSpPr>
          <p:cNvPr id="61" name="Group 73">
            <a:extLst>
              <a:ext uri="{FF2B5EF4-FFF2-40B4-BE49-F238E27FC236}">
                <a16:creationId xmlns:a16="http://schemas.microsoft.com/office/drawing/2014/main" id="{B7567D6C-6304-8166-E223-D240FF95B48C}"/>
              </a:ext>
            </a:extLst>
          </p:cNvPr>
          <p:cNvGrpSpPr/>
          <p:nvPr/>
        </p:nvGrpSpPr>
        <p:grpSpPr>
          <a:xfrm>
            <a:off x="6814680" y="4311343"/>
            <a:ext cx="1674581" cy="711040"/>
            <a:chOff x="2405293" y="2237088"/>
            <a:chExt cx="1960170" cy="711040"/>
          </a:xfrm>
        </p:grpSpPr>
        <p:sp>
          <p:nvSpPr>
            <p:cNvPr id="62" name="Inhaltsplatzhalter 4">
              <a:extLst>
                <a:ext uri="{FF2B5EF4-FFF2-40B4-BE49-F238E27FC236}">
                  <a16:creationId xmlns:a16="http://schemas.microsoft.com/office/drawing/2014/main" id="{590A30B1-0B43-97D7-C5BD-3C21714D131B}"/>
                </a:ext>
              </a:extLst>
            </p:cNvPr>
            <p:cNvSpPr txBox="1">
              <a:spLocks/>
            </p:cNvSpPr>
            <p:nvPr/>
          </p:nvSpPr>
          <p:spPr>
            <a:xfrm>
              <a:off x="2507175" y="2237088"/>
              <a:ext cx="169906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err="1">
                  <a:solidFill>
                    <a:srgbClr val="00B59A"/>
                  </a:solidFill>
                  <a:latin typeface="Roboto" pitchFamily="2" charset="0"/>
                  <a:ea typeface="Roboto" pitchFamily="2" charset="0"/>
                </a:rPr>
                <a:t>DataSet</a:t>
              </a:r>
              <a:endParaRPr lang="en-US" sz="1050" dirty="0">
                <a:solidFill>
                  <a:srgbClr val="00B59A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1C7A5F9-DC87-3CC2-5949-730F762A71C2}"/>
                </a:ext>
              </a:extLst>
            </p:cNvPr>
            <p:cNvSpPr/>
            <p:nvPr/>
          </p:nvSpPr>
          <p:spPr>
            <a:xfrm>
              <a:off x="2405293" y="2486463"/>
              <a:ext cx="19601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Sans augmentation des données</a:t>
              </a:r>
              <a:endParaRPr lang="fr-FR" sz="1200" b="1" dirty="0">
                <a:solidFill>
                  <a:schemeClr val="bg1"/>
                </a:solidFill>
                <a:latin typeface="Maven Pro"/>
              </a:endParaRPr>
            </a:p>
          </p:txBody>
        </p:sp>
      </p:grpSp>
      <p:grpSp>
        <p:nvGrpSpPr>
          <p:cNvPr id="64" name="Group 77">
            <a:extLst>
              <a:ext uri="{FF2B5EF4-FFF2-40B4-BE49-F238E27FC236}">
                <a16:creationId xmlns:a16="http://schemas.microsoft.com/office/drawing/2014/main" id="{ECD5288B-39DD-CF92-40E7-80FEE5897A4D}"/>
              </a:ext>
            </a:extLst>
          </p:cNvPr>
          <p:cNvGrpSpPr/>
          <p:nvPr/>
        </p:nvGrpSpPr>
        <p:grpSpPr>
          <a:xfrm>
            <a:off x="3480386" y="4619477"/>
            <a:ext cx="2152630" cy="1096655"/>
            <a:chOff x="2209107" y="2113978"/>
            <a:chExt cx="2334485" cy="1096655"/>
          </a:xfrm>
        </p:grpSpPr>
        <p:sp>
          <p:nvSpPr>
            <p:cNvPr id="65" name="Inhaltsplatzhalter 4">
              <a:extLst>
                <a:ext uri="{FF2B5EF4-FFF2-40B4-BE49-F238E27FC236}">
                  <a16:creationId xmlns:a16="http://schemas.microsoft.com/office/drawing/2014/main" id="{77B0A23C-CEBC-4A9D-C971-C147A67DAEBD}"/>
                </a:ext>
              </a:extLst>
            </p:cNvPr>
            <p:cNvSpPr txBox="1">
              <a:spLocks/>
            </p:cNvSpPr>
            <p:nvPr/>
          </p:nvSpPr>
          <p:spPr>
            <a:xfrm>
              <a:off x="2366038" y="2113978"/>
              <a:ext cx="1998867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Préparation initiale des images</a:t>
              </a:r>
              <a:endParaRPr lang="fr-FR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2963E8-A4E3-9847-9F98-08F5F28E1606}"/>
                </a:ext>
              </a:extLst>
            </p:cNvPr>
            <p:cNvSpPr/>
            <p:nvPr/>
          </p:nvSpPr>
          <p:spPr>
            <a:xfrm>
              <a:off x="2209107" y="2564302"/>
              <a:ext cx="23344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Prétraitement et Entraînement sur données d'images individuelles</a:t>
              </a:r>
              <a:endParaRPr lang="en-US" sz="1200" b="1" dirty="0">
                <a:solidFill>
                  <a:schemeClr val="bg1"/>
                </a:solidFill>
                <a:latin typeface="Maven Pro"/>
              </a:endParaRPr>
            </a:p>
          </p:txBody>
        </p:sp>
      </p:grpSp>
      <p:pic>
        <p:nvPicPr>
          <p:cNvPr id="67" name="Graphic 39">
            <a:extLst>
              <a:ext uri="{FF2B5EF4-FFF2-40B4-BE49-F238E27FC236}">
                <a16:creationId xmlns:a16="http://schemas.microsoft.com/office/drawing/2014/main" id="{02178088-6D9D-AE80-410C-5E7B8738F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3849" y="3533913"/>
            <a:ext cx="310043" cy="380911"/>
          </a:xfrm>
          <a:prstGeom prst="rect">
            <a:avLst/>
          </a:prstGeom>
        </p:spPr>
      </p:pic>
      <p:pic>
        <p:nvPicPr>
          <p:cNvPr id="68" name="Graphic 40">
            <a:extLst>
              <a:ext uri="{FF2B5EF4-FFF2-40B4-BE49-F238E27FC236}">
                <a16:creationId xmlns:a16="http://schemas.microsoft.com/office/drawing/2014/main" id="{A6FD5A47-7519-2F34-2F15-ABB7A8358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4201" y="3546540"/>
            <a:ext cx="387554" cy="387554"/>
          </a:xfrm>
          <a:prstGeom prst="rect">
            <a:avLst/>
          </a:prstGeom>
        </p:spPr>
      </p:pic>
      <p:grpSp>
        <p:nvGrpSpPr>
          <p:cNvPr id="69" name="Group 41">
            <a:extLst>
              <a:ext uri="{FF2B5EF4-FFF2-40B4-BE49-F238E27FC236}">
                <a16:creationId xmlns:a16="http://schemas.microsoft.com/office/drawing/2014/main" id="{99152090-C3BA-D477-C4B3-C2A52DFA84AC}"/>
              </a:ext>
            </a:extLst>
          </p:cNvPr>
          <p:cNvGrpSpPr/>
          <p:nvPr/>
        </p:nvGrpSpPr>
        <p:grpSpPr>
          <a:xfrm>
            <a:off x="5903807" y="3593236"/>
            <a:ext cx="390227" cy="323563"/>
            <a:chOff x="5173732" y="2861708"/>
            <a:chExt cx="457200" cy="379095"/>
          </a:xfrm>
          <a:solidFill>
            <a:schemeClr val="bg1"/>
          </a:solidFill>
        </p:grpSpPr>
        <p:sp>
          <p:nvSpPr>
            <p:cNvPr id="70" name="Freeform: Shape 42">
              <a:extLst>
                <a:ext uri="{FF2B5EF4-FFF2-40B4-BE49-F238E27FC236}">
                  <a16:creationId xmlns:a16="http://schemas.microsoft.com/office/drawing/2014/main" id="{AA11A2EB-08B1-FEE9-FEE4-BAB98FAA68AF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3">
              <a:extLst>
                <a:ext uri="{FF2B5EF4-FFF2-40B4-BE49-F238E27FC236}">
                  <a16:creationId xmlns:a16="http://schemas.microsoft.com/office/drawing/2014/main" id="{79399545-3222-6FFE-71B6-A5F240FBD5EA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Graphic 17">
            <a:extLst>
              <a:ext uri="{FF2B5EF4-FFF2-40B4-BE49-F238E27FC236}">
                <a16:creationId xmlns:a16="http://schemas.microsoft.com/office/drawing/2014/main" id="{CE7572EF-942A-4D01-7FB9-DA1D9BA06E44}"/>
              </a:ext>
            </a:extLst>
          </p:cNvPr>
          <p:cNvSpPr/>
          <p:nvPr/>
        </p:nvSpPr>
        <p:spPr>
          <a:xfrm>
            <a:off x="8997855" y="3550929"/>
            <a:ext cx="382200" cy="373312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3" name="Group 45">
            <a:extLst>
              <a:ext uri="{FF2B5EF4-FFF2-40B4-BE49-F238E27FC236}">
                <a16:creationId xmlns:a16="http://schemas.microsoft.com/office/drawing/2014/main" id="{E00AC69A-B84C-AD38-15BC-B16AFD3A063C}"/>
              </a:ext>
            </a:extLst>
          </p:cNvPr>
          <p:cNvGrpSpPr/>
          <p:nvPr/>
        </p:nvGrpSpPr>
        <p:grpSpPr>
          <a:xfrm>
            <a:off x="7451483" y="3515413"/>
            <a:ext cx="375138" cy="405761"/>
            <a:chOff x="5905500" y="3221545"/>
            <a:chExt cx="373380" cy="403860"/>
          </a:xfrm>
          <a:solidFill>
            <a:schemeClr val="bg1"/>
          </a:solidFill>
        </p:grpSpPr>
        <p:sp>
          <p:nvSpPr>
            <p:cNvPr id="74" name="Freeform: Shape 46">
              <a:extLst>
                <a:ext uri="{FF2B5EF4-FFF2-40B4-BE49-F238E27FC236}">
                  <a16:creationId xmlns:a16="http://schemas.microsoft.com/office/drawing/2014/main" id="{20BFABE2-152D-EDAE-DFE5-564086687F39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7">
              <a:extLst>
                <a:ext uri="{FF2B5EF4-FFF2-40B4-BE49-F238E27FC236}">
                  <a16:creationId xmlns:a16="http://schemas.microsoft.com/office/drawing/2014/main" id="{5660EA3C-D259-C1FD-C441-6429B966243B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8">
              <a:extLst>
                <a:ext uri="{FF2B5EF4-FFF2-40B4-BE49-F238E27FC236}">
                  <a16:creationId xmlns:a16="http://schemas.microsoft.com/office/drawing/2014/main" id="{6791A008-455C-7DF3-077E-C29724A350BA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49">
              <a:extLst>
                <a:ext uri="{FF2B5EF4-FFF2-40B4-BE49-F238E27FC236}">
                  <a16:creationId xmlns:a16="http://schemas.microsoft.com/office/drawing/2014/main" id="{7350EB21-8E7E-2456-9EF6-BD25294A1040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50">
              <a:extLst>
                <a:ext uri="{FF2B5EF4-FFF2-40B4-BE49-F238E27FC236}">
                  <a16:creationId xmlns:a16="http://schemas.microsoft.com/office/drawing/2014/main" id="{9F1AE70E-DEEC-7FB8-1CDA-62ED95B7B78E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53">
              <a:extLst>
                <a:ext uri="{FF2B5EF4-FFF2-40B4-BE49-F238E27FC236}">
                  <a16:creationId xmlns:a16="http://schemas.microsoft.com/office/drawing/2014/main" id="{F852BE7E-B679-F0F3-33E5-CC9F3307E0A3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5">
              <a:extLst>
                <a:ext uri="{FF2B5EF4-FFF2-40B4-BE49-F238E27FC236}">
                  <a16:creationId xmlns:a16="http://schemas.microsoft.com/office/drawing/2014/main" id="{A55552E1-42E3-720E-B2A1-88D6B6CA62A1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6">
              <a:extLst>
                <a:ext uri="{FF2B5EF4-FFF2-40B4-BE49-F238E27FC236}">
                  <a16:creationId xmlns:a16="http://schemas.microsoft.com/office/drawing/2014/main" id="{290012A7-A9E1-5637-FC1B-6E7AAB99C62E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7">
              <a:extLst>
                <a:ext uri="{FF2B5EF4-FFF2-40B4-BE49-F238E27FC236}">
                  <a16:creationId xmlns:a16="http://schemas.microsoft.com/office/drawing/2014/main" id="{0C9F11B0-7B33-96A4-42EF-ED3A19F68023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045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7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7BCDDD-57A1-548D-E2A5-FEBCABBF8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035" y="1185679"/>
            <a:ext cx="7453821" cy="3767461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590023"/>
              </p:ext>
            </p:extLst>
          </p:nvPr>
        </p:nvGraphicFramePr>
        <p:xfrm>
          <a:off x="659532" y="5086362"/>
          <a:ext cx="4307544" cy="16764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Maven Pro"/>
                        </a:rPr>
                        <a:t>Précision train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1</a:t>
                      </a:r>
                      <a:endParaRPr lang="fr-FR" sz="1600" b="1" dirty="0"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Précision val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0,82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Précision test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0,83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567403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Score ARI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0,66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904532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Training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3008 secondes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156203"/>
                  </a:ext>
                </a:extLst>
              </a:tr>
            </a:tbl>
          </a:graphicData>
        </a:graphic>
      </p:graphicFrame>
      <p:sp>
        <p:nvSpPr>
          <p:cNvPr id="3" name="TextBox 48">
            <a:extLst>
              <a:ext uri="{FF2B5EF4-FFF2-40B4-BE49-F238E27FC236}">
                <a16:creationId xmlns:a16="http://schemas.microsoft.com/office/drawing/2014/main" id="{EFC05D2E-BA04-7D85-8D7E-0C3EA76932FF}"/>
              </a:ext>
            </a:extLst>
          </p:cNvPr>
          <p:cNvSpPr txBox="1"/>
          <p:nvPr/>
        </p:nvSpPr>
        <p:spPr>
          <a:xfrm>
            <a:off x="478536" y="540739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Approche p</a:t>
            </a:r>
            <a:r>
              <a:rPr lang="fr-FR" sz="2000" b="1" dirty="0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réparation initiale des images</a:t>
            </a:r>
            <a:endParaRPr lang="fr-FR" sz="1400" dirty="0">
              <a:solidFill>
                <a:srgbClr val="00C3E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003BA5D1-B543-71AB-CFF8-310143ED9325}"/>
              </a:ext>
            </a:extLst>
          </p:cNvPr>
          <p:cNvSpPr txBox="1"/>
          <p:nvPr/>
        </p:nvSpPr>
        <p:spPr>
          <a:xfrm>
            <a:off x="6336411" y="5756922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</a:rPr>
              <a:t>Ce modèle sur-apprend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39321C-A41A-A871-F4DB-AEC72BCFC2A5}"/>
              </a:ext>
            </a:extLst>
          </p:cNvPr>
          <p:cNvSpPr/>
          <p:nvPr/>
        </p:nvSpPr>
        <p:spPr>
          <a:xfrm>
            <a:off x="3003647" y="0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7D25B1"/>
                </a:solidFill>
                <a:effectLst/>
                <a:latin typeface="Roboto" pitchFamily="2" charset="0"/>
                <a:ea typeface="Roboto" pitchFamily="2" charset="0"/>
              </a:rPr>
              <a:t>Classification supervisée des images</a:t>
            </a:r>
            <a:endParaRPr lang="fr-FR" sz="2800" dirty="0">
              <a:solidFill>
                <a:srgbClr val="7D25B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8285A1-13DE-EAA2-D8F0-EC2EA9BEC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7"/>
          <a:stretch/>
        </p:blipFill>
        <p:spPr>
          <a:xfrm>
            <a:off x="7650998" y="1572768"/>
            <a:ext cx="4437543" cy="2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0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7BCDDD-57A1-548D-E2A5-FEBCABBF8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035" y="1185679"/>
            <a:ext cx="7453821" cy="3767460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214248"/>
              </p:ext>
            </p:extLst>
          </p:nvPr>
        </p:nvGraphicFramePr>
        <p:xfrm>
          <a:off x="659532" y="5086362"/>
          <a:ext cx="4307544" cy="16764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Maven Pro"/>
                        </a:rPr>
                        <a:t>Précision train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Maven Pro"/>
                        </a:rPr>
                        <a:t>0,98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Précision val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0,80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Précision test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0,82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567403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Score ARI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0,63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904532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Training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4722 secondes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057413"/>
                  </a:ext>
                </a:extLst>
              </a:tr>
            </a:tbl>
          </a:graphicData>
        </a:graphic>
      </p:graphicFrame>
      <p:sp>
        <p:nvSpPr>
          <p:cNvPr id="3" name="TextBox 48">
            <a:extLst>
              <a:ext uri="{FF2B5EF4-FFF2-40B4-BE49-F238E27FC236}">
                <a16:creationId xmlns:a16="http://schemas.microsoft.com/office/drawing/2014/main" id="{EFC05D2E-BA04-7D85-8D7E-0C3EA76932FF}"/>
              </a:ext>
            </a:extLst>
          </p:cNvPr>
          <p:cNvSpPr txBox="1"/>
          <p:nvPr/>
        </p:nvSpPr>
        <p:spPr>
          <a:xfrm>
            <a:off x="478536" y="540739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Approche </a:t>
            </a:r>
            <a:r>
              <a:rPr lang="fr-FR" sz="2000" dirty="0" err="1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ImageDatagenerator</a:t>
            </a:r>
            <a:endParaRPr lang="fr-FR" sz="1400" dirty="0">
              <a:solidFill>
                <a:srgbClr val="00C3E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003BA5D1-B543-71AB-CFF8-310143ED9325}"/>
              </a:ext>
            </a:extLst>
          </p:cNvPr>
          <p:cNvSpPr txBox="1"/>
          <p:nvPr/>
        </p:nvSpPr>
        <p:spPr>
          <a:xfrm>
            <a:off x="6336411" y="5756922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</a:rPr>
              <a:t>Ce modèle est en sur-apprentissage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39321C-A41A-A871-F4DB-AEC72BCFC2A5}"/>
              </a:ext>
            </a:extLst>
          </p:cNvPr>
          <p:cNvSpPr/>
          <p:nvPr/>
        </p:nvSpPr>
        <p:spPr>
          <a:xfrm>
            <a:off x="3003647" y="0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7D25B1"/>
                </a:solidFill>
                <a:effectLst/>
                <a:latin typeface="Roboto" pitchFamily="2" charset="0"/>
                <a:ea typeface="Roboto" pitchFamily="2" charset="0"/>
              </a:rPr>
              <a:t>Classification supervisée des images</a:t>
            </a:r>
            <a:endParaRPr lang="fr-FR" sz="2800" dirty="0">
              <a:solidFill>
                <a:srgbClr val="7D25B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8285A1-13DE-EAA2-D8F0-EC2EA9BEC6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r="519"/>
          <a:stretch/>
        </p:blipFill>
        <p:spPr>
          <a:xfrm>
            <a:off x="7650998" y="1572768"/>
            <a:ext cx="4437543" cy="2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8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7BCDDD-57A1-548D-E2A5-FEBCABBF8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59" y="1185679"/>
            <a:ext cx="7453821" cy="3767460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820165"/>
              </p:ext>
            </p:extLst>
          </p:nvPr>
        </p:nvGraphicFramePr>
        <p:xfrm>
          <a:off x="659532" y="5086362"/>
          <a:ext cx="4307544" cy="16764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Maven Pro"/>
                        </a:rPr>
                        <a:t>Précision train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Maven Pro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Précision val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0,82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Précision test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0,81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567403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Score ARI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0,62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904532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Training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4392 secondes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057413"/>
                  </a:ext>
                </a:extLst>
              </a:tr>
            </a:tbl>
          </a:graphicData>
        </a:graphic>
      </p:graphicFrame>
      <p:sp>
        <p:nvSpPr>
          <p:cNvPr id="3" name="TextBox 48">
            <a:extLst>
              <a:ext uri="{FF2B5EF4-FFF2-40B4-BE49-F238E27FC236}">
                <a16:creationId xmlns:a16="http://schemas.microsoft.com/office/drawing/2014/main" id="{EFC05D2E-BA04-7D85-8D7E-0C3EA76932FF}"/>
              </a:ext>
            </a:extLst>
          </p:cNvPr>
          <p:cNvSpPr txBox="1"/>
          <p:nvPr/>
        </p:nvSpPr>
        <p:spPr>
          <a:xfrm>
            <a:off x="478536" y="540739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 err="1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Dataset</a:t>
            </a:r>
            <a:r>
              <a:rPr lang="fr-FR" sz="2000" dirty="0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 sans augmentation des données</a:t>
            </a:r>
            <a:endParaRPr lang="fr-FR" sz="1400" dirty="0">
              <a:solidFill>
                <a:srgbClr val="00C3E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003BA5D1-B543-71AB-CFF8-310143ED9325}"/>
              </a:ext>
            </a:extLst>
          </p:cNvPr>
          <p:cNvSpPr txBox="1"/>
          <p:nvPr/>
        </p:nvSpPr>
        <p:spPr>
          <a:xfrm>
            <a:off x="6336411" y="5756922"/>
            <a:ext cx="509016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</a:rPr>
              <a:t>Ce modèle sur-apprend également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39321C-A41A-A871-F4DB-AEC72BCFC2A5}"/>
              </a:ext>
            </a:extLst>
          </p:cNvPr>
          <p:cNvSpPr/>
          <p:nvPr/>
        </p:nvSpPr>
        <p:spPr>
          <a:xfrm>
            <a:off x="3003647" y="0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7D25B1"/>
                </a:solidFill>
                <a:effectLst/>
                <a:latin typeface="Roboto" pitchFamily="2" charset="0"/>
                <a:ea typeface="Roboto" pitchFamily="2" charset="0"/>
              </a:rPr>
              <a:t>Classification supervisée des images</a:t>
            </a:r>
            <a:endParaRPr lang="fr-FR" sz="2800" dirty="0">
              <a:solidFill>
                <a:srgbClr val="7D25B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8285A1-13DE-EAA2-D8F0-EC2EA9BEC6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r="4010"/>
          <a:stretch/>
        </p:blipFill>
        <p:spPr>
          <a:xfrm>
            <a:off x="7650998" y="1572768"/>
            <a:ext cx="4437543" cy="2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3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7BCDDD-57A1-548D-E2A5-FEBCABBF8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035" y="1185679"/>
            <a:ext cx="7453821" cy="3767460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883551"/>
              </p:ext>
            </p:extLst>
          </p:nvPr>
        </p:nvGraphicFramePr>
        <p:xfrm>
          <a:off x="659532" y="5086362"/>
          <a:ext cx="4307544" cy="16764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Maven Pro"/>
                        </a:rPr>
                        <a:t>Précision train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Maven Pro"/>
                        </a:rPr>
                        <a:t>0,93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Précision val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0,82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Précision test set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0,83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2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567403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Score ARI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0,62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904532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Training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Maven Pro"/>
                        </a:rPr>
                        <a:t>7121 secondes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057413"/>
                  </a:ext>
                </a:extLst>
              </a:tr>
            </a:tbl>
          </a:graphicData>
        </a:graphic>
      </p:graphicFrame>
      <p:sp>
        <p:nvSpPr>
          <p:cNvPr id="3" name="TextBox 48">
            <a:extLst>
              <a:ext uri="{FF2B5EF4-FFF2-40B4-BE49-F238E27FC236}">
                <a16:creationId xmlns:a16="http://schemas.microsoft.com/office/drawing/2014/main" id="{EFC05D2E-BA04-7D85-8D7E-0C3EA76932FF}"/>
              </a:ext>
            </a:extLst>
          </p:cNvPr>
          <p:cNvSpPr txBox="1"/>
          <p:nvPr/>
        </p:nvSpPr>
        <p:spPr>
          <a:xfrm>
            <a:off x="478536" y="540739"/>
            <a:ext cx="6068568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Approche </a:t>
            </a:r>
            <a:r>
              <a:rPr lang="fr-FR" sz="2000" dirty="0" err="1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Dataset</a:t>
            </a:r>
            <a:r>
              <a:rPr lang="fr-FR" sz="2000" dirty="0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 avec augmentation des données</a:t>
            </a:r>
            <a:endParaRPr lang="fr-FR" sz="1400" dirty="0">
              <a:solidFill>
                <a:srgbClr val="00C3E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003BA5D1-B543-71AB-CFF8-310143ED9325}"/>
              </a:ext>
            </a:extLst>
          </p:cNvPr>
          <p:cNvSpPr txBox="1"/>
          <p:nvPr/>
        </p:nvSpPr>
        <p:spPr>
          <a:xfrm>
            <a:off x="5159682" y="5106919"/>
            <a:ext cx="6839712" cy="11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 panose="05000000000000000000" pitchFamily="2" charset="2"/>
              <a:buChar char="ü"/>
              <a:defRPr sz="2000" b="1" i="0" u="none" strike="noStrike" cap="none">
                <a:solidFill>
                  <a:schemeClr val="lt1"/>
                </a:solidFill>
                <a:latin typeface="Maven Pro"/>
                <a:ea typeface="Share Tech"/>
                <a:cs typeface="Share Tech"/>
              </a:defRPr>
            </a:lvl1pPr>
            <a:lvl2pPr marL="800100" marR="0" lvl="1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 pitchFamily="34" charset="0"/>
              <a:buChar char="•"/>
              <a:defRPr sz="2000" b="1" i="0" u="none" strike="noStrike" cap="none">
                <a:solidFill>
                  <a:schemeClr val="lt1"/>
                </a:solidFill>
                <a:latin typeface="Maven Pro"/>
                <a:ea typeface="Share Tech"/>
                <a:cs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Ce modèle est le seul qui parvient à généraliser ;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Conclusion : la classification automatique précise seulement à </a:t>
            </a:r>
            <a:r>
              <a:rPr lang="fr-FR" sz="1800" dirty="0">
                <a:solidFill>
                  <a:srgbClr val="E03A4E"/>
                </a:solidFill>
              </a:rPr>
              <a:t>83%</a:t>
            </a:r>
            <a:r>
              <a:rPr lang="fr-FR" sz="1800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39321C-A41A-A871-F4DB-AEC72BCFC2A5}"/>
              </a:ext>
            </a:extLst>
          </p:cNvPr>
          <p:cNvSpPr/>
          <p:nvPr/>
        </p:nvSpPr>
        <p:spPr>
          <a:xfrm>
            <a:off x="3003647" y="0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7D25B1"/>
                </a:solidFill>
                <a:effectLst/>
                <a:latin typeface="Roboto" pitchFamily="2" charset="0"/>
                <a:ea typeface="Roboto" pitchFamily="2" charset="0"/>
              </a:rPr>
              <a:t>Classification supervisée des images</a:t>
            </a:r>
            <a:endParaRPr lang="fr-FR" sz="2800" dirty="0">
              <a:solidFill>
                <a:srgbClr val="7D25B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8285A1-13DE-EAA2-D8F0-EC2EA9BEC6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r="4010"/>
          <a:stretch/>
        </p:blipFill>
        <p:spPr>
          <a:xfrm>
            <a:off x="7650998" y="1572768"/>
            <a:ext cx="4437543" cy="2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2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7BCDDD-57A1-548D-E2A5-FEBCABBF81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7243-CB11-676B-57BF-7468CCA9399E}"/>
              </a:ext>
            </a:extLst>
          </p:cNvPr>
          <p:cNvSpPr/>
          <p:nvPr/>
        </p:nvSpPr>
        <p:spPr>
          <a:xfrm>
            <a:off x="4728478" y="321713"/>
            <a:ext cx="2735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77CE61"/>
                </a:solidFill>
                <a:effectLst/>
                <a:latin typeface="Roboto" pitchFamily="2" charset="0"/>
                <a:ea typeface="Roboto" pitchFamily="2" charset="0"/>
              </a:rPr>
              <a:t>Collecte via API</a:t>
            </a:r>
            <a:endParaRPr lang="fr-FR" sz="2800" dirty="0">
              <a:solidFill>
                <a:srgbClr val="77CE6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669C03DA-48A8-15EA-4B31-8D169EEC53B7}"/>
              </a:ext>
            </a:extLst>
          </p:cNvPr>
          <p:cNvSpPr txBox="1"/>
          <p:nvPr/>
        </p:nvSpPr>
        <p:spPr>
          <a:xfrm>
            <a:off x="1917290" y="1470058"/>
            <a:ext cx="835742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just"/>
            <a:r>
              <a:rPr lang="fr-FR" sz="2000" dirty="0">
                <a:solidFill>
                  <a:schemeClr val="bg1"/>
                </a:solidFill>
              </a:rPr>
              <a:t>Collecte des produits à base de champagne via Rapid API à partir de  la Base de données sur les aliments et les épiceries </a:t>
            </a:r>
            <a:r>
              <a:rPr lang="fr-FR" sz="2000" dirty="0" err="1">
                <a:solidFill>
                  <a:schemeClr val="bg1"/>
                </a:solidFill>
              </a:rPr>
              <a:t>Edamam</a:t>
            </a:r>
            <a:r>
              <a:rPr lang="fr-FR" sz="2000" dirty="0">
                <a:solidFill>
                  <a:schemeClr val="bg1"/>
                </a:solidFill>
              </a:rPr>
              <a:t> disponible via ce (</a:t>
            </a:r>
            <a:r>
              <a:rPr lang="fr-FR" sz="2000" dirty="0">
                <a:solidFill>
                  <a:schemeClr val="bg1"/>
                </a:solidFill>
                <a:hlinkClick r:id="rId3"/>
              </a:rPr>
              <a:t>lien</a:t>
            </a:r>
            <a:r>
              <a:rPr lang="fr-FR" sz="20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7" name="TextBox 48">
            <a:extLst>
              <a:ext uri="{FF2B5EF4-FFF2-40B4-BE49-F238E27FC236}">
                <a16:creationId xmlns:a16="http://schemas.microsoft.com/office/drawing/2014/main" id="{56CCC30A-2DE8-709D-C9F0-F908CBC381F4}"/>
              </a:ext>
            </a:extLst>
          </p:cNvPr>
          <p:cNvSpPr txBox="1"/>
          <p:nvPr/>
        </p:nvSpPr>
        <p:spPr>
          <a:xfrm>
            <a:off x="1917290" y="2807394"/>
            <a:ext cx="8357420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  <a:hlinkClick r:id="rId4" action="ppaction://hlinkfile"/>
              </a:rPr>
              <a:t>Accès au code de la requête API et fichier CSV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7BCDDD-57A1-548D-E2A5-FEBCABBF81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7243-CB11-676B-57BF-7468CCA9399E}"/>
              </a:ext>
            </a:extLst>
          </p:cNvPr>
          <p:cNvSpPr/>
          <p:nvPr/>
        </p:nvSpPr>
        <p:spPr>
          <a:xfrm>
            <a:off x="5101177" y="275652"/>
            <a:ext cx="1989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Conclusion</a:t>
            </a:r>
            <a:endParaRPr lang="fr-FR" sz="2800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003BA5D1-B543-71AB-CFF8-310143ED9325}"/>
              </a:ext>
            </a:extLst>
          </p:cNvPr>
          <p:cNvSpPr txBox="1"/>
          <p:nvPr/>
        </p:nvSpPr>
        <p:spPr>
          <a:xfrm>
            <a:off x="4237505" y="4187324"/>
            <a:ext cx="7050128" cy="238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 panose="05000000000000000000" pitchFamily="2" charset="2"/>
              <a:buChar char="ü"/>
              <a:defRPr sz="2000" b="1" i="0" u="none" strike="noStrike" cap="none">
                <a:solidFill>
                  <a:schemeClr val="lt1"/>
                </a:solidFill>
                <a:latin typeface="Maven Pro"/>
                <a:ea typeface="Share Tech"/>
                <a:cs typeface="Share Tech"/>
              </a:defRPr>
            </a:lvl1pPr>
            <a:lvl2pPr marL="800100" marR="0" lvl="1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 pitchFamily="34" charset="0"/>
              <a:buChar char="•"/>
              <a:defRPr sz="2000" b="1" i="0" u="none" strike="noStrike" cap="none">
                <a:solidFill>
                  <a:schemeClr val="lt1"/>
                </a:solidFill>
                <a:latin typeface="Maven Pro"/>
                <a:ea typeface="Share Tech"/>
                <a:cs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1800" dirty="0"/>
              <a:t>Tester d'autres méthodes de détection des caractéristiques sur les données visuelles (SURF, ORB …. ) ;</a:t>
            </a:r>
          </a:p>
          <a:p>
            <a:pPr>
              <a:lnSpc>
                <a:spcPct val="150000"/>
              </a:lnSpc>
            </a:pPr>
            <a:r>
              <a:rPr lang="fr-FR" sz="1800" dirty="0"/>
              <a:t>Augmenter la taille du jeu de données, on a seulement 1050 articles comme source ;</a:t>
            </a:r>
          </a:p>
          <a:p>
            <a:pPr>
              <a:lnSpc>
                <a:spcPct val="150000"/>
              </a:lnSpc>
            </a:pPr>
            <a:r>
              <a:rPr lang="fr-FR" sz="1800" dirty="0"/>
              <a:t>Améliorer la qualité des photographies ;</a:t>
            </a:r>
          </a:p>
        </p:txBody>
      </p:sp>
      <p:sp>
        <p:nvSpPr>
          <p:cNvPr id="2" name="TextBox 48">
            <a:extLst>
              <a:ext uri="{FF2B5EF4-FFF2-40B4-BE49-F238E27FC236}">
                <a16:creationId xmlns:a16="http://schemas.microsoft.com/office/drawing/2014/main" id="{0B352D20-5B4E-5F98-6622-F1DEA2F99DA5}"/>
              </a:ext>
            </a:extLst>
          </p:cNvPr>
          <p:cNvSpPr txBox="1"/>
          <p:nvPr/>
        </p:nvSpPr>
        <p:spPr>
          <a:xfrm>
            <a:off x="274905" y="865222"/>
            <a:ext cx="8515134" cy="230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 panose="05000000000000000000" pitchFamily="2" charset="2"/>
              <a:buChar char="ü"/>
              <a:defRPr sz="2000" b="1" i="0" u="none" strike="noStrike" cap="none">
                <a:solidFill>
                  <a:schemeClr val="lt1"/>
                </a:solidFill>
                <a:latin typeface="Maven Pro"/>
                <a:ea typeface="Share Tech"/>
                <a:cs typeface="Share Tech"/>
              </a:defRPr>
            </a:lvl1pPr>
            <a:lvl2pPr marL="800100" marR="0" lvl="1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 pitchFamily="34" charset="0"/>
              <a:buChar char="•"/>
              <a:defRPr sz="2000" b="1" i="0" u="none" strike="noStrike" cap="none">
                <a:solidFill>
                  <a:schemeClr val="lt1"/>
                </a:solidFill>
                <a:latin typeface="Maven Pro"/>
                <a:ea typeface="Share Tech"/>
                <a:cs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1800" dirty="0"/>
              <a:t>Pour réaliser la classification des images par catégories, </a:t>
            </a:r>
          </a:p>
          <a:p>
            <a:pPr>
              <a:lnSpc>
                <a:spcPct val="150000"/>
              </a:lnSpc>
            </a:pPr>
            <a:r>
              <a:rPr lang="fr-FR" sz="1800" dirty="0"/>
              <a:t>Nous avons effectué une étude de faisabilité et obtenu des résultats moyens ;</a:t>
            </a:r>
          </a:p>
          <a:p>
            <a:pPr>
              <a:lnSpc>
                <a:spcPct val="150000"/>
              </a:lnSpc>
            </a:pPr>
            <a:r>
              <a:rPr lang="fr-FR" sz="1800" dirty="0"/>
              <a:t>Procédé à la classification supervisée en utilisant comme structure de base VGG16 ;</a:t>
            </a:r>
          </a:p>
          <a:p>
            <a:pPr>
              <a:lnSpc>
                <a:spcPct val="150000"/>
              </a:lnSpc>
            </a:pPr>
            <a:r>
              <a:rPr lang="fr-FR" sz="1800" dirty="0"/>
              <a:t>Le modèle </a:t>
            </a:r>
            <a:r>
              <a:rPr lang="fr-FR" sz="1800" dirty="0" err="1"/>
              <a:t>Dataset</a:t>
            </a:r>
            <a:r>
              <a:rPr lang="fr-FR" sz="1800" dirty="0"/>
              <a:t> de </a:t>
            </a:r>
            <a:r>
              <a:rPr lang="fr-FR" sz="1800" dirty="0" err="1"/>
              <a:t>Tensorflow</a:t>
            </a:r>
            <a:r>
              <a:rPr lang="fr-FR" sz="1800" dirty="0"/>
              <a:t> nous fournit les meilleurs résultats ;</a:t>
            </a:r>
          </a:p>
          <a:p>
            <a:pPr>
              <a:lnSpc>
                <a:spcPct val="150000"/>
              </a:lnSpc>
            </a:pPr>
            <a:r>
              <a:rPr lang="fr-FR" sz="1800" dirty="0"/>
              <a:t>Mais la précision (83%) et le score ARI (0,65) ne sont pas satisfaisant.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19FC9F-7925-F0CB-9192-367E346E5716}"/>
              </a:ext>
            </a:extLst>
          </p:cNvPr>
          <p:cNvSpPr/>
          <p:nvPr/>
        </p:nvSpPr>
        <p:spPr>
          <a:xfrm>
            <a:off x="6921634" y="3573640"/>
            <a:ext cx="16818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Perspectives</a:t>
            </a:r>
            <a:endParaRPr lang="fr-FR" sz="2000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38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21A951A4-DF2C-8A1F-067D-8343A8EF8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C7A894-3F91-4160-E703-1F6937E3E334}"/>
              </a:ext>
            </a:extLst>
          </p:cNvPr>
          <p:cNvSpPr/>
          <p:nvPr/>
        </p:nvSpPr>
        <p:spPr>
          <a:xfrm>
            <a:off x="58512" y="50381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dirty="0">
                <a:solidFill>
                  <a:srgbClr val="FE8C5D"/>
                </a:solidFill>
                <a:effectLst/>
                <a:latin typeface="Roboto" pitchFamily="2" charset="0"/>
                <a:ea typeface="Roboto" pitchFamily="2" charset="0"/>
              </a:rPr>
              <a:t>Introduction</a:t>
            </a:r>
            <a:endParaRPr lang="en-US" sz="3600" dirty="0">
              <a:solidFill>
                <a:srgbClr val="FE8C5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8" name="Freeform: Shape 5">
            <a:extLst>
              <a:ext uri="{FF2B5EF4-FFF2-40B4-BE49-F238E27FC236}">
                <a16:creationId xmlns:a16="http://schemas.microsoft.com/office/drawing/2014/main" id="{B17D9495-3637-19D5-2E85-F4F3BBA2851A}"/>
              </a:ext>
            </a:extLst>
          </p:cNvPr>
          <p:cNvSpPr/>
          <p:nvPr/>
        </p:nvSpPr>
        <p:spPr>
          <a:xfrm flipH="1">
            <a:off x="6862148" y="2014612"/>
            <a:ext cx="2130115" cy="1837747"/>
          </a:xfrm>
          <a:custGeom>
            <a:avLst/>
            <a:gdLst>
              <a:gd name="connsiteX0" fmla="*/ 1090688 w 1452352"/>
              <a:gd name="connsiteY0" fmla="*/ 0 h 1253009"/>
              <a:gd name="connsiteX1" fmla="*/ 363373 w 1452352"/>
              <a:gd name="connsiteY1" fmla="*/ 0 h 1253009"/>
              <a:gd name="connsiteX2" fmla="*/ 0 w 1452352"/>
              <a:gd name="connsiteY2" fmla="*/ 629638 h 1253009"/>
              <a:gd name="connsiteX3" fmla="*/ 363373 w 1452352"/>
              <a:gd name="connsiteY3" fmla="*/ 1259275 h 1253009"/>
              <a:gd name="connsiteX4" fmla="*/ 1090688 w 1452352"/>
              <a:gd name="connsiteY4" fmla="*/ 1259275 h 1253009"/>
              <a:gd name="connsiteX5" fmla="*/ 1454061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373" y="0"/>
                </a:lnTo>
                <a:lnTo>
                  <a:pt x="0" y="629638"/>
                </a:lnTo>
                <a:lnTo>
                  <a:pt x="363373" y="1259275"/>
                </a:lnTo>
                <a:lnTo>
                  <a:pt x="1090688" y="1259275"/>
                </a:lnTo>
                <a:lnTo>
                  <a:pt x="1454061" y="629638"/>
                </a:lnTo>
                <a:close/>
              </a:path>
            </a:pathLst>
          </a:custGeom>
          <a:solidFill>
            <a:srgbClr val="EA5D26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6">
            <a:extLst>
              <a:ext uri="{FF2B5EF4-FFF2-40B4-BE49-F238E27FC236}">
                <a16:creationId xmlns:a16="http://schemas.microsoft.com/office/drawing/2014/main" id="{AB1C958A-C2F2-CD87-F1D0-BB2F4F59A821}"/>
              </a:ext>
            </a:extLst>
          </p:cNvPr>
          <p:cNvSpPr/>
          <p:nvPr/>
        </p:nvSpPr>
        <p:spPr>
          <a:xfrm flipH="1">
            <a:off x="7098226" y="2014612"/>
            <a:ext cx="2130115" cy="1837747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8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346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8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346" y="629638"/>
                </a:lnTo>
                <a:close/>
              </a:path>
            </a:pathLst>
          </a:custGeom>
          <a:solidFill>
            <a:srgbClr val="FD8D31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8">
            <a:extLst>
              <a:ext uri="{FF2B5EF4-FFF2-40B4-BE49-F238E27FC236}">
                <a16:creationId xmlns:a16="http://schemas.microsoft.com/office/drawing/2014/main" id="{0830D17B-B1ED-E494-C9FF-15F9B48DEFF4}"/>
              </a:ext>
            </a:extLst>
          </p:cNvPr>
          <p:cNvSpPr/>
          <p:nvPr/>
        </p:nvSpPr>
        <p:spPr>
          <a:xfrm flipH="1">
            <a:off x="7282190" y="2331158"/>
            <a:ext cx="3759027" cy="1253009"/>
          </a:xfrm>
          <a:custGeom>
            <a:avLst/>
            <a:gdLst>
              <a:gd name="connsiteX0" fmla="*/ 2319492 w 2562974"/>
              <a:gd name="connsiteY0" fmla="*/ 0 h 854324"/>
              <a:gd name="connsiteX1" fmla="*/ 0 w 2562974"/>
              <a:gd name="connsiteY1" fmla="*/ 0 h 854324"/>
              <a:gd name="connsiteX2" fmla="*/ 246900 w 2562974"/>
              <a:gd name="connsiteY2" fmla="*/ 428586 h 854324"/>
              <a:gd name="connsiteX3" fmla="*/ 0 w 2562974"/>
              <a:gd name="connsiteY3" fmla="*/ 870272 h 854324"/>
              <a:gd name="connsiteX4" fmla="*/ 2319492 w 2562974"/>
              <a:gd name="connsiteY4" fmla="*/ 870272 h 854324"/>
              <a:gd name="connsiteX5" fmla="*/ 2570664 w 2562974"/>
              <a:gd name="connsiteY5" fmla="*/ 435136 h 8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974" h="854324">
                <a:moveTo>
                  <a:pt x="2319492" y="0"/>
                </a:moveTo>
                <a:lnTo>
                  <a:pt x="0" y="0"/>
                </a:lnTo>
                <a:lnTo>
                  <a:pt x="246900" y="428586"/>
                </a:lnTo>
                <a:lnTo>
                  <a:pt x="0" y="870272"/>
                </a:lnTo>
                <a:lnTo>
                  <a:pt x="2319492" y="870272"/>
                </a:lnTo>
                <a:lnTo>
                  <a:pt x="2570664" y="435136"/>
                </a:lnTo>
                <a:close/>
              </a:path>
            </a:pathLst>
          </a:custGeom>
          <a:solidFill>
            <a:schemeClr val="bg1"/>
          </a:solidFill>
          <a:ln w="2844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0">
            <a:extLst>
              <a:ext uri="{FF2B5EF4-FFF2-40B4-BE49-F238E27FC236}">
                <a16:creationId xmlns:a16="http://schemas.microsoft.com/office/drawing/2014/main" id="{9ACAD77D-ADBA-731F-BF23-EBA3378E4FC3}"/>
              </a:ext>
            </a:extLst>
          </p:cNvPr>
          <p:cNvSpPr/>
          <p:nvPr/>
        </p:nvSpPr>
        <p:spPr>
          <a:xfrm flipH="1">
            <a:off x="6323435" y="4761728"/>
            <a:ext cx="2271648" cy="1959854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8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346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8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346" y="629638"/>
                </a:lnTo>
                <a:close/>
              </a:path>
            </a:pathLst>
          </a:custGeom>
          <a:solidFill>
            <a:srgbClr val="008E7A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2">
            <a:extLst>
              <a:ext uri="{FF2B5EF4-FFF2-40B4-BE49-F238E27FC236}">
                <a16:creationId xmlns:a16="http://schemas.microsoft.com/office/drawing/2014/main" id="{5630AC3F-84A3-2020-8F7E-48B4F4896857}"/>
              </a:ext>
            </a:extLst>
          </p:cNvPr>
          <p:cNvSpPr/>
          <p:nvPr/>
        </p:nvSpPr>
        <p:spPr>
          <a:xfrm flipH="1">
            <a:off x="6559229" y="4761728"/>
            <a:ext cx="2271648" cy="1959854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8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061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8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061" y="629638"/>
                </a:lnTo>
                <a:close/>
              </a:path>
            </a:pathLst>
          </a:custGeom>
          <a:solidFill>
            <a:srgbClr val="00B59A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">
            <a:extLst>
              <a:ext uri="{FF2B5EF4-FFF2-40B4-BE49-F238E27FC236}">
                <a16:creationId xmlns:a16="http://schemas.microsoft.com/office/drawing/2014/main" id="{6D2E335F-27FC-1295-F4E2-DC3EAC34F8A4}"/>
              </a:ext>
            </a:extLst>
          </p:cNvPr>
          <p:cNvSpPr/>
          <p:nvPr/>
        </p:nvSpPr>
        <p:spPr>
          <a:xfrm flipH="1">
            <a:off x="6743192" y="5084246"/>
            <a:ext cx="4008792" cy="1336264"/>
          </a:xfrm>
          <a:custGeom>
            <a:avLst/>
            <a:gdLst>
              <a:gd name="connsiteX0" fmla="*/ 2319492 w 2562974"/>
              <a:gd name="connsiteY0" fmla="*/ 0 h 854324"/>
              <a:gd name="connsiteX1" fmla="*/ 0 w 2562974"/>
              <a:gd name="connsiteY1" fmla="*/ 0 h 854324"/>
              <a:gd name="connsiteX2" fmla="*/ 246900 w 2562974"/>
              <a:gd name="connsiteY2" fmla="*/ 428586 h 854324"/>
              <a:gd name="connsiteX3" fmla="*/ 0 w 2562974"/>
              <a:gd name="connsiteY3" fmla="*/ 870272 h 854324"/>
              <a:gd name="connsiteX4" fmla="*/ 2319492 w 2562974"/>
              <a:gd name="connsiteY4" fmla="*/ 870272 h 854324"/>
              <a:gd name="connsiteX5" fmla="*/ 2570664 w 2562974"/>
              <a:gd name="connsiteY5" fmla="*/ 435136 h 8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974" h="854324">
                <a:moveTo>
                  <a:pt x="2319492" y="0"/>
                </a:moveTo>
                <a:lnTo>
                  <a:pt x="0" y="0"/>
                </a:lnTo>
                <a:lnTo>
                  <a:pt x="246900" y="428586"/>
                </a:lnTo>
                <a:lnTo>
                  <a:pt x="0" y="870272"/>
                </a:lnTo>
                <a:lnTo>
                  <a:pt x="2319492" y="870272"/>
                </a:lnTo>
                <a:lnTo>
                  <a:pt x="2570664" y="435136"/>
                </a:lnTo>
                <a:close/>
              </a:path>
            </a:pathLst>
          </a:custGeom>
          <a:solidFill>
            <a:schemeClr val="bg1"/>
          </a:solidFill>
          <a:ln w="2844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20">
            <a:extLst>
              <a:ext uri="{FF2B5EF4-FFF2-40B4-BE49-F238E27FC236}">
                <a16:creationId xmlns:a16="http://schemas.microsoft.com/office/drawing/2014/main" id="{EC05701C-7D75-49FA-BCCD-E7C6B4988DDE}"/>
              </a:ext>
            </a:extLst>
          </p:cNvPr>
          <p:cNvSpPr/>
          <p:nvPr/>
        </p:nvSpPr>
        <p:spPr>
          <a:xfrm flipH="1">
            <a:off x="1710866" y="1093544"/>
            <a:ext cx="2130115" cy="1837747"/>
          </a:xfrm>
          <a:custGeom>
            <a:avLst/>
            <a:gdLst>
              <a:gd name="connsiteX0" fmla="*/ 1090688 w 1452352"/>
              <a:gd name="connsiteY0" fmla="*/ 0 h 1253009"/>
              <a:gd name="connsiteX1" fmla="*/ 363373 w 1452352"/>
              <a:gd name="connsiteY1" fmla="*/ 0 h 1253009"/>
              <a:gd name="connsiteX2" fmla="*/ 0 w 1452352"/>
              <a:gd name="connsiteY2" fmla="*/ 629638 h 1253009"/>
              <a:gd name="connsiteX3" fmla="*/ 363373 w 1452352"/>
              <a:gd name="connsiteY3" fmla="*/ 1259275 h 1253009"/>
              <a:gd name="connsiteX4" fmla="*/ 1090688 w 1452352"/>
              <a:gd name="connsiteY4" fmla="*/ 1259275 h 1253009"/>
              <a:gd name="connsiteX5" fmla="*/ 1454061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373" y="0"/>
                </a:lnTo>
                <a:lnTo>
                  <a:pt x="0" y="629638"/>
                </a:lnTo>
                <a:lnTo>
                  <a:pt x="363373" y="1259275"/>
                </a:lnTo>
                <a:lnTo>
                  <a:pt x="1090688" y="1259275"/>
                </a:lnTo>
                <a:lnTo>
                  <a:pt x="1454061" y="629638"/>
                </a:lnTo>
                <a:close/>
              </a:path>
            </a:pathLst>
          </a:custGeom>
          <a:solidFill>
            <a:srgbClr val="B21420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21">
            <a:extLst>
              <a:ext uri="{FF2B5EF4-FFF2-40B4-BE49-F238E27FC236}">
                <a16:creationId xmlns:a16="http://schemas.microsoft.com/office/drawing/2014/main" id="{3D62319A-0112-9993-3BEA-EF96F6033550}"/>
              </a:ext>
            </a:extLst>
          </p:cNvPr>
          <p:cNvSpPr/>
          <p:nvPr/>
        </p:nvSpPr>
        <p:spPr>
          <a:xfrm flipH="1">
            <a:off x="1946944" y="1093544"/>
            <a:ext cx="2130115" cy="1837747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8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346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8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346" y="629638"/>
                </a:lnTo>
                <a:close/>
              </a:path>
            </a:pathLst>
          </a:custGeom>
          <a:solidFill>
            <a:srgbClr val="F22C35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45">
            <a:extLst>
              <a:ext uri="{FF2B5EF4-FFF2-40B4-BE49-F238E27FC236}">
                <a16:creationId xmlns:a16="http://schemas.microsoft.com/office/drawing/2014/main" id="{FCF094B9-AC78-A220-BB93-F3E52E6DD67F}"/>
              </a:ext>
            </a:extLst>
          </p:cNvPr>
          <p:cNvSpPr/>
          <p:nvPr/>
        </p:nvSpPr>
        <p:spPr>
          <a:xfrm flipH="1">
            <a:off x="2130908" y="1400946"/>
            <a:ext cx="3759027" cy="1253009"/>
          </a:xfrm>
          <a:custGeom>
            <a:avLst/>
            <a:gdLst>
              <a:gd name="connsiteX0" fmla="*/ 2319492 w 2562974"/>
              <a:gd name="connsiteY0" fmla="*/ 0 h 854324"/>
              <a:gd name="connsiteX1" fmla="*/ 0 w 2562974"/>
              <a:gd name="connsiteY1" fmla="*/ 0 h 854324"/>
              <a:gd name="connsiteX2" fmla="*/ 246900 w 2562974"/>
              <a:gd name="connsiteY2" fmla="*/ 428586 h 854324"/>
              <a:gd name="connsiteX3" fmla="*/ 0 w 2562974"/>
              <a:gd name="connsiteY3" fmla="*/ 870272 h 854324"/>
              <a:gd name="connsiteX4" fmla="*/ 2319492 w 2562974"/>
              <a:gd name="connsiteY4" fmla="*/ 870272 h 854324"/>
              <a:gd name="connsiteX5" fmla="*/ 2570664 w 2562974"/>
              <a:gd name="connsiteY5" fmla="*/ 435136 h 8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974" h="854324">
                <a:moveTo>
                  <a:pt x="2319492" y="0"/>
                </a:moveTo>
                <a:lnTo>
                  <a:pt x="0" y="0"/>
                </a:lnTo>
                <a:lnTo>
                  <a:pt x="246900" y="428586"/>
                </a:lnTo>
                <a:lnTo>
                  <a:pt x="0" y="870272"/>
                </a:lnTo>
                <a:lnTo>
                  <a:pt x="2319492" y="870272"/>
                </a:lnTo>
                <a:lnTo>
                  <a:pt x="2570664" y="435136"/>
                </a:lnTo>
                <a:close/>
              </a:path>
            </a:pathLst>
          </a:custGeom>
          <a:solidFill>
            <a:schemeClr val="bg1"/>
          </a:solidFill>
          <a:ln w="2844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0" name="Group 70">
            <a:extLst>
              <a:ext uri="{FF2B5EF4-FFF2-40B4-BE49-F238E27FC236}">
                <a16:creationId xmlns:a16="http://schemas.microsoft.com/office/drawing/2014/main" id="{6BB689A6-6388-E942-A29F-66DEB4A5E98B}"/>
              </a:ext>
            </a:extLst>
          </p:cNvPr>
          <p:cNvGrpSpPr/>
          <p:nvPr/>
        </p:nvGrpSpPr>
        <p:grpSpPr>
          <a:xfrm>
            <a:off x="7063732" y="5241001"/>
            <a:ext cx="3305563" cy="988039"/>
            <a:chOff x="2405293" y="2237088"/>
            <a:chExt cx="2066406" cy="988039"/>
          </a:xfrm>
        </p:grpSpPr>
        <p:sp>
          <p:nvSpPr>
            <p:cNvPr id="141" name="Inhaltsplatzhalter 4">
              <a:extLst>
                <a:ext uri="{FF2B5EF4-FFF2-40B4-BE49-F238E27FC236}">
                  <a16:creationId xmlns:a16="http://schemas.microsoft.com/office/drawing/2014/main" id="{D9E998F3-7997-AAEA-810C-62A39C94F3EC}"/>
                </a:ext>
              </a:extLst>
            </p:cNvPr>
            <p:cNvSpPr txBox="1">
              <a:spLocks/>
            </p:cNvSpPr>
            <p:nvPr/>
          </p:nvSpPr>
          <p:spPr>
            <a:xfrm>
              <a:off x="2461447" y="2237088"/>
              <a:ext cx="169906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00B59A"/>
                  </a:solidFill>
                  <a:latin typeface="Roboto" pitchFamily="2" charset="0"/>
                  <a:ea typeface="Roboto" pitchFamily="2" charset="0"/>
                </a:rPr>
                <a:t>Objectif : </a:t>
              </a:r>
              <a:endParaRPr lang="en-US" sz="1100" dirty="0">
                <a:solidFill>
                  <a:srgbClr val="00B59A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7331BD5-60D2-81A5-03DE-646D2C15B336}"/>
                </a:ext>
              </a:extLst>
            </p:cNvPr>
            <p:cNvSpPr/>
            <p:nvPr/>
          </p:nvSpPr>
          <p:spPr>
            <a:xfrm>
              <a:off x="2405293" y="2486463"/>
              <a:ext cx="20664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b="1" dirty="0">
                  <a:latin typeface="Maven Pro"/>
                </a:rPr>
                <a:t>Etudier la faisabilité d'un moteur de classification, avec un niveau de précision suffisant.</a:t>
              </a:r>
              <a:endParaRPr lang="en-US" sz="1400" b="1" dirty="0">
                <a:latin typeface="Maven Pro"/>
              </a:endParaRPr>
            </a:p>
          </p:txBody>
        </p:sp>
      </p:grpSp>
      <p:grpSp>
        <p:nvGrpSpPr>
          <p:cNvPr id="143" name="Group 73">
            <a:extLst>
              <a:ext uri="{FF2B5EF4-FFF2-40B4-BE49-F238E27FC236}">
                <a16:creationId xmlns:a16="http://schemas.microsoft.com/office/drawing/2014/main" id="{ADDB605F-7D5E-A366-F15E-2283B08E186D}"/>
              </a:ext>
            </a:extLst>
          </p:cNvPr>
          <p:cNvGrpSpPr/>
          <p:nvPr/>
        </p:nvGrpSpPr>
        <p:grpSpPr>
          <a:xfrm>
            <a:off x="7564854" y="2526835"/>
            <a:ext cx="3187132" cy="974573"/>
            <a:chOff x="2405293" y="2250554"/>
            <a:chExt cx="2053562" cy="974573"/>
          </a:xfrm>
        </p:grpSpPr>
        <p:sp>
          <p:nvSpPr>
            <p:cNvPr id="144" name="Inhaltsplatzhalter 4">
              <a:extLst>
                <a:ext uri="{FF2B5EF4-FFF2-40B4-BE49-F238E27FC236}">
                  <a16:creationId xmlns:a16="http://schemas.microsoft.com/office/drawing/2014/main" id="{91630117-348D-EF96-8A2E-E6478789B562}"/>
                </a:ext>
              </a:extLst>
            </p:cNvPr>
            <p:cNvSpPr txBox="1">
              <a:spLocks/>
            </p:cNvSpPr>
            <p:nvPr/>
          </p:nvSpPr>
          <p:spPr>
            <a:xfrm>
              <a:off x="2463698" y="2250554"/>
              <a:ext cx="169906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FFA300"/>
                  </a:solidFill>
                  <a:latin typeface="Roboto" pitchFamily="2" charset="0"/>
                  <a:ea typeface="Roboto" pitchFamily="2" charset="0"/>
                </a:rPr>
                <a:t>Problème :</a:t>
              </a:r>
              <a:endParaRPr lang="fr-FR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E6F663F-109D-AFB7-EA19-CFDF400E24CF}"/>
                </a:ext>
              </a:extLst>
            </p:cNvPr>
            <p:cNvSpPr/>
            <p:nvPr/>
          </p:nvSpPr>
          <p:spPr>
            <a:xfrm>
              <a:off x="2405293" y="2486463"/>
              <a:ext cx="205356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b="1" dirty="0">
                  <a:latin typeface="Maven Pro"/>
                </a:rPr>
                <a:t>L'attribution de la catégorie d'un article est effectuée manuellement par les vendeurs et est donc peu fiable.</a:t>
              </a:r>
            </a:p>
          </p:txBody>
        </p:sp>
      </p:grpSp>
      <p:grpSp>
        <p:nvGrpSpPr>
          <p:cNvPr id="146" name="Group 76">
            <a:extLst>
              <a:ext uri="{FF2B5EF4-FFF2-40B4-BE49-F238E27FC236}">
                <a16:creationId xmlns:a16="http://schemas.microsoft.com/office/drawing/2014/main" id="{16AA1F2D-E02B-7FB0-AEDB-444ECD463CA5}"/>
              </a:ext>
            </a:extLst>
          </p:cNvPr>
          <p:cNvGrpSpPr/>
          <p:nvPr/>
        </p:nvGrpSpPr>
        <p:grpSpPr>
          <a:xfrm>
            <a:off x="2359123" y="1479169"/>
            <a:ext cx="3302595" cy="1203482"/>
            <a:chOff x="2405293" y="2237088"/>
            <a:chExt cx="1960170" cy="1203482"/>
          </a:xfrm>
        </p:grpSpPr>
        <p:sp>
          <p:nvSpPr>
            <p:cNvPr id="147" name="Inhaltsplatzhalter 4">
              <a:extLst>
                <a:ext uri="{FF2B5EF4-FFF2-40B4-BE49-F238E27FC236}">
                  <a16:creationId xmlns:a16="http://schemas.microsoft.com/office/drawing/2014/main" id="{AC972770-BC90-E507-D02B-FE7F22F34DAA}"/>
                </a:ext>
              </a:extLst>
            </p:cNvPr>
            <p:cNvSpPr txBox="1">
              <a:spLocks/>
            </p:cNvSpPr>
            <p:nvPr/>
          </p:nvSpPr>
          <p:spPr>
            <a:xfrm>
              <a:off x="2474613" y="2237088"/>
              <a:ext cx="169906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Fonctionnement : </a:t>
              </a:r>
              <a:endParaRPr lang="fr-FR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E750075-4454-E898-9F77-5B529DF08008}"/>
                </a:ext>
              </a:extLst>
            </p:cNvPr>
            <p:cNvSpPr/>
            <p:nvPr/>
          </p:nvSpPr>
          <p:spPr>
            <a:xfrm>
              <a:off x="2405293" y="2486463"/>
              <a:ext cx="196017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b="1" dirty="0">
                  <a:latin typeface="Maven Pro"/>
                </a:rPr>
                <a:t>Sur la place de marché, des vendeurs proposent des articles à des acheteurs en postant une photo et une description.</a:t>
              </a:r>
              <a:endPara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ven Pro"/>
              </a:endParaRPr>
            </a:p>
          </p:txBody>
        </p:sp>
      </p:grpSp>
      <p:sp>
        <p:nvSpPr>
          <p:cNvPr id="153" name="Freeform: Shape 46">
            <a:extLst>
              <a:ext uri="{FF2B5EF4-FFF2-40B4-BE49-F238E27FC236}">
                <a16:creationId xmlns:a16="http://schemas.microsoft.com/office/drawing/2014/main" id="{B1A04A6F-8959-6167-DC06-9A7E98058DC3}"/>
              </a:ext>
            </a:extLst>
          </p:cNvPr>
          <p:cNvSpPr/>
          <p:nvPr/>
        </p:nvSpPr>
        <p:spPr>
          <a:xfrm flipH="1">
            <a:off x="1901207" y="3914631"/>
            <a:ext cx="2130115" cy="1837747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7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346 w 1452352"/>
              <a:gd name="connsiteY5" fmla="*/ 629637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7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346" y="629637"/>
                </a:lnTo>
                <a:close/>
              </a:path>
            </a:pathLst>
          </a:custGeom>
          <a:solidFill>
            <a:srgbClr val="009AB4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: Shape 47">
            <a:extLst>
              <a:ext uri="{FF2B5EF4-FFF2-40B4-BE49-F238E27FC236}">
                <a16:creationId xmlns:a16="http://schemas.microsoft.com/office/drawing/2014/main" id="{8D97FFDD-4873-6749-0004-707DD6D023EA}"/>
              </a:ext>
            </a:extLst>
          </p:cNvPr>
          <p:cNvSpPr/>
          <p:nvPr/>
        </p:nvSpPr>
        <p:spPr>
          <a:xfrm flipH="1">
            <a:off x="2137001" y="3914631"/>
            <a:ext cx="2130115" cy="1837747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7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061 w 1452352"/>
              <a:gd name="connsiteY5" fmla="*/ 629637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7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061" y="629637"/>
                </a:lnTo>
                <a:close/>
              </a:path>
            </a:pathLst>
          </a:custGeom>
          <a:solidFill>
            <a:srgbClr val="00C3E6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" name="Freeform: Shape 48">
            <a:extLst>
              <a:ext uri="{FF2B5EF4-FFF2-40B4-BE49-F238E27FC236}">
                <a16:creationId xmlns:a16="http://schemas.microsoft.com/office/drawing/2014/main" id="{0DF34B5C-D663-84D9-6D10-6CF50F224809}"/>
              </a:ext>
            </a:extLst>
          </p:cNvPr>
          <p:cNvSpPr/>
          <p:nvPr/>
        </p:nvSpPr>
        <p:spPr>
          <a:xfrm flipH="1">
            <a:off x="2320965" y="4200573"/>
            <a:ext cx="3759027" cy="1253009"/>
          </a:xfrm>
          <a:custGeom>
            <a:avLst/>
            <a:gdLst>
              <a:gd name="connsiteX0" fmla="*/ 2319492 w 2562974"/>
              <a:gd name="connsiteY0" fmla="*/ 0 h 854324"/>
              <a:gd name="connsiteX1" fmla="*/ 0 w 2562974"/>
              <a:gd name="connsiteY1" fmla="*/ 0 h 854324"/>
              <a:gd name="connsiteX2" fmla="*/ 246900 w 2562974"/>
              <a:gd name="connsiteY2" fmla="*/ 428586 h 854324"/>
              <a:gd name="connsiteX3" fmla="*/ 0 w 2562974"/>
              <a:gd name="connsiteY3" fmla="*/ 870273 h 854324"/>
              <a:gd name="connsiteX4" fmla="*/ 2319492 w 2562974"/>
              <a:gd name="connsiteY4" fmla="*/ 870273 h 854324"/>
              <a:gd name="connsiteX5" fmla="*/ 2570664 w 2562974"/>
              <a:gd name="connsiteY5" fmla="*/ 435136 h 8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974" h="854324">
                <a:moveTo>
                  <a:pt x="2319492" y="0"/>
                </a:moveTo>
                <a:lnTo>
                  <a:pt x="0" y="0"/>
                </a:lnTo>
                <a:lnTo>
                  <a:pt x="246900" y="428586"/>
                </a:lnTo>
                <a:lnTo>
                  <a:pt x="0" y="870273"/>
                </a:lnTo>
                <a:lnTo>
                  <a:pt x="2319492" y="870273"/>
                </a:lnTo>
                <a:lnTo>
                  <a:pt x="2570664" y="435136"/>
                </a:lnTo>
                <a:close/>
              </a:path>
            </a:pathLst>
          </a:custGeom>
          <a:solidFill>
            <a:schemeClr val="bg1"/>
          </a:solidFill>
          <a:ln w="2844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9" name="Group 79">
            <a:extLst>
              <a:ext uri="{FF2B5EF4-FFF2-40B4-BE49-F238E27FC236}">
                <a16:creationId xmlns:a16="http://schemas.microsoft.com/office/drawing/2014/main" id="{EC142EB4-61CF-69C5-C69A-610713DF636D}"/>
              </a:ext>
            </a:extLst>
          </p:cNvPr>
          <p:cNvGrpSpPr/>
          <p:nvPr/>
        </p:nvGrpSpPr>
        <p:grpSpPr>
          <a:xfrm>
            <a:off x="2551423" y="4321804"/>
            <a:ext cx="3115068" cy="988039"/>
            <a:chOff x="2405293" y="2237088"/>
            <a:chExt cx="1960170" cy="988039"/>
          </a:xfrm>
        </p:grpSpPr>
        <p:sp>
          <p:nvSpPr>
            <p:cNvPr id="150" name="Inhaltsplatzhalter 4">
              <a:extLst>
                <a:ext uri="{FF2B5EF4-FFF2-40B4-BE49-F238E27FC236}">
                  <a16:creationId xmlns:a16="http://schemas.microsoft.com/office/drawing/2014/main" id="{FB4FEF66-5687-3393-1426-01459F7F65DE}"/>
                </a:ext>
              </a:extLst>
            </p:cNvPr>
            <p:cNvSpPr txBox="1">
              <a:spLocks/>
            </p:cNvSpPr>
            <p:nvPr/>
          </p:nvSpPr>
          <p:spPr>
            <a:xfrm>
              <a:off x="2466897" y="2237088"/>
              <a:ext cx="169906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Besoin : </a:t>
              </a:r>
              <a:endParaRPr lang="fr-FR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E6B94FA-F0B9-E9CA-E023-9403B4C79BEC}"/>
                </a:ext>
              </a:extLst>
            </p:cNvPr>
            <p:cNvSpPr/>
            <p:nvPr/>
          </p:nvSpPr>
          <p:spPr>
            <a:xfrm>
              <a:off x="2405293" y="2486463"/>
              <a:ext cx="196017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b="1" dirty="0">
                  <a:latin typeface="Maven Pro"/>
                </a:rPr>
                <a:t>Automatiser la classification des articles en catégories afin de réduire les erreurs d’attribution de catégorie.</a:t>
              </a:r>
            </a:p>
          </p:txBody>
        </p:sp>
      </p:grpSp>
      <p:sp>
        <p:nvSpPr>
          <p:cNvPr id="157" name="TextBox 48">
            <a:extLst>
              <a:ext uri="{FF2B5EF4-FFF2-40B4-BE49-F238E27FC236}">
                <a16:creationId xmlns:a16="http://schemas.microsoft.com/office/drawing/2014/main" id="{CDCCF464-6037-8AA2-3800-19C507E3612C}"/>
              </a:ext>
            </a:extLst>
          </p:cNvPr>
          <p:cNvSpPr txBox="1"/>
          <p:nvPr/>
        </p:nvSpPr>
        <p:spPr>
          <a:xfrm>
            <a:off x="3185632" y="161494"/>
            <a:ext cx="5820736" cy="66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2800" dirty="0"/>
              <a:t>Problématique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1834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53" grpId="0" animBg="1"/>
      <p:bldP spid="154" grpId="0" animBg="1"/>
      <p:bldP spid="15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85CA0C-A906-F1F4-C8FF-AF33767CEA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78">
            <a:extLst>
              <a:ext uri="{FF2B5EF4-FFF2-40B4-BE49-F238E27FC236}">
                <a16:creationId xmlns:a16="http://schemas.microsoft.com/office/drawing/2014/main" id="{91879737-E528-50F2-8275-09331BFBF8EB}"/>
              </a:ext>
            </a:extLst>
          </p:cNvPr>
          <p:cNvSpPr txBox="1"/>
          <p:nvPr/>
        </p:nvSpPr>
        <p:spPr>
          <a:xfrm>
            <a:off x="2277123" y="2674948"/>
            <a:ext cx="76377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>
                <a:solidFill>
                  <a:schemeClr val="bg1"/>
                </a:solidFill>
                <a:latin typeface="Montserrat" panose="00000500000000000000" pitchFamily="50" charset="0"/>
              </a:rPr>
              <a:t>Thank Y   u</a:t>
            </a:r>
          </a:p>
        </p:txBody>
      </p:sp>
      <p:grpSp>
        <p:nvGrpSpPr>
          <p:cNvPr id="8" name="Group 83">
            <a:extLst>
              <a:ext uri="{FF2B5EF4-FFF2-40B4-BE49-F238E27FC236}">
                <a16:creationId xmlns:a16="http://schemas.microsoft.com/office/drawing/2014/main" id="{16BF9C2A-F220-87A6-72A7-5D795D0485AC}"/>
              </a:ext>
            </a:extLst>
          </p:cNvPr>
          <p:cNvGrpSpPr/>
          <p:nvPr/>
        </p:nvGrpSpPr>
        <p:grpSpPr>
          <a:xfrm>
            <a:off x="7829551" y="3321695"/>
            <a:ext cx="461689" cy="366929"/>
            <a:chOff x="7829551" y="3321695"/>
            <a:chExt cx="461689" cy="366929"/>
          </a:xfrm>
        </p:grpSpPr>
        <p:sp>
          <p:nvSpPr>
            <p:cNvPr id="9" name="Oval 79">
              <a:extLst>
                <a:ext uri="{FF2B5EF4-FFF2-40B4-BE49-F238E27FC236}">
                  <a16:creationId xmlns:a16="http://schemas.microsoft.com/office/drawing/2014/main" id="{89E033D7-86C5-3C00-94CD-FDCDFE8C4D40}"/>
                </a:ext>
              </a:extLst>
            </p:cNvPr>
            <p:cNvSpPr/>
            <p:nvPr/>
          </p:nvSpPr>
          <p:spPr>
            <a:xfrm>
              <a:off x="7829551" y="3321695"/>
              <a:ext cx="107950" cy="15875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80">
              <a:extLst>
                <a:ext uri="{FF2B5EF4-FFF2-40B4-BE49-F238E27FC236}">
                  <a16:creationId xmlns:a16="http://schemas.microsoft.com/office/drawing/2014/main" id="{8B28864A-DA2B-2818-1FF5-05D04F76736E}"/>
                </a:ext>
              </a:extLst>
            </p:cNvPr>
            <p:cNvSpPr/>
            <p:nvPr/>
          </p:nvSpPr>
          <p:spPr>
            <a:xfrm>
              <a:off x="8183290" y="3321695"/>
              <a:ext cx="107950" cy="15875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3F8C8717-D9ED-E4EC-A0F5-C1661AEACFE4}"/>
                </a:ext>
              </a:extLst>
            </p:cNvPr>
            <p:cNvSpPr/>
            <p:nvPr/>
          </p:nvSpPr>
          <p:spPr>
            <a:xfrm>
              <a:off x="7834971" y="3334885"/>
              <a:ext cx="444499" cy="353739"/>
            </a:xfrm>
            <a:prstGeom prst="arc">
              <a:avLst>
                <a:gd name="adj1" fmla="val 1224950"/>
                <a:gd name="adj2" fmla="val 9248795"/>
              </a:avLst>
            </a:prstGeom>
            <a:ln w="19050" cap="rnd">
              <a:solidFill>
                <a:schemeClr val="bg1">
                  <a:alpha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51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>
            <a:extLst>
              <a:ext uri="{FF2B5EF4-FFF2-40B4-BE49-F238E27FC236}">
                <a16:creationId xmlns:a16="http://schemas.microsoft.com/office/drawing/2014/main" id="{914EF7A9-0133-981A-2A34-CD974B31DA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C7A894-3F91-4160-E703-1F6937E3E334}"/>
              </a:ext>
            </a:extLst>
          </p:cNvPr>
          <p:cNvSpPr/>
          <p:nvPr/>
        </p:nvSpPr>
        <p:spPr>
          <a:xfrm>
            <a:off x="64710" y="533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dirty="0">
                <a:solidFill>
                  <a:srgbClr val="FE8C5D"/>
                </a:solidFill>
                <a:effectLst/>
                <a:latin typeface="Roboto" pitchFamily="2" charset="0"/>
                <a:ea typeface="Roboto" pitchFamily="2" charset="0"/>
              </a:rPr>
              <a:t>Introduction</a:t>
            </a:r>
            <a:endParaRPr lang="en-US" sz="3600" dirty="0">
              <a:solidFill>
                <a:srgbClr val="FE8C5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D0D7D38A-B2F9-A11F-C8F7-E0CC1B3F7A96}"/>
              </a:ext>
            </a:extLst>
          </p:cNvPr>
          <p:cNvSpPr txBox="1"/>
          <p:nvPr/>
        </p:nvSpPr>
        <p:spPr>
          <a:xfrm>
            <a:off x="3184869" y="180431"/>
            <a:ext cx="5820736" cy="66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3200" dirty="0"/>
              <a:t>Stratégie</a:t>
            </a:r>
            <a:endParaRPr lang="en-IN" sz="3200" dirty="0"/>
          </a:p>
        </p:txBody>
      </p:sp>
      <p:sp>
        <p:nvSpPr>
          <p:cNvPr id="4" name="Parallelogram 66">
            <a:extLst>
              <a:ext uri="{FF2B5EF4-FFF2-40B4-BE49-F238E27FC236}">
                <a16:creationId xmlns:a16="http://schemas.microsoft.com/office/drawing/2014/main" id="{CCCC8C7C-8814-5CFE-67FA-F219B51B5E5D}"/>
              </a:ext>
            </a:extLst>
          </p:cNvPr>
          <p:cNvSpPr/>
          <p:nvPr/>
        </p:nvSpPr>
        <p:spPr>
          <a:xfrm rot="16200000">
            <a:off x="2551444" y="3955310"/>
            <a:ext cx="1540601" cy="487980"/>
          </a:xfrm>
          <a:prstGeom prst="parallelogram">
            <a:avLst>
              <a:gd name="adj" fmla="val 64401"/>
            </a:avLst>
          </a:prstGeom>
          <a:solidFill>
            <a:srgbClr val="D81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B34C4-3DB6-B0C1-A0BF-611E16D2EE42}"/>
              </a:ext>
            </a:extLst>
          </p:cNvPr>
          <p:cNvSpPr/>
          <p:nvPr/>
        </p:nvSpPr>
        <p:spPr>
          <a:xfrm>
            <a:off x="3565736" y="3429000"/>
            <a:ext cx="984203" cy="1540604"/>
          </a:xfrm>
          <a:prstGeom prst="rect">
            <a:avLst/>
          </a:prstGeom>
          <a:solidFill>
            <a:srgbClr val="00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68">
            <a:extLst>
              <a:ext uri="{FF2B5EF4-FFF2-40B4-BE49-F238E27FC236}">
                <a16:creationId xmlns:a16="http://schemas.microsoft.com/office/drawing/2014/main" id="{5FA5BF25-D58D-184E-BD4A-14EE48F0E79B}"/>
              </a:ext>
            </a:extLst>
          </p:cNvPr>
          <p:cNvSpPr/>
          <p:nvPr/>
        </p:nvSpPr>
        <p:spPr>
          <a:xfrm rot="16200000">
            <a:off x="4023629" y="3955308"/>
            <a:ext cx="1540601" cy="487980"/>
          </a:xfrm>
          <a:prstGeom prst="parallelogram">
            <a:avLst>
              <a:gd name="adj" fmla="val 64401"/>
            </a:avLst>
          </a:prstGeom>
          <a:solidFill>
            <a:srgbClr val="009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923205-356B-36D4-3464-37EC0946049D}"/>
              </a:ext>
            </a:extLst>
          </p:cNvPr>
          <p:cNvSpPr/>
          <p:nvPr/>
        </p:nvSpPr>
        <p:spPr>
          <a:xfrm>
            <a:off x="5037921" y="3429000"/>
            <a:ext cx="984203" cy="1540604"/>
          </a:xfrm>
          <a:prstGeom prst="rect">
            <a:avLst/>
          </a:prstGeom>
          <a:solidFill>
            <a:srgbClr val="FF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0">
            <a:extLst>
              <a:ext uri="{FF2B5EF4-FFF2-40B4-BE49-F238E27FC236}">
                <a16:creationId xmlns:a16="http://schemas.microsoft.com/office/drawing/2014/main" id="{75CF8DC3-77D7-2E3A-3913-10F30C59DA61}"/>
              </a:ext>
            </a:extLst>
          </p:cNvPr>
          <p:cNvSpPr/>
          <p:nvPr/>
        </p:nvSpPr>
        <p:spPr>
          <a:xfrm rot="16200000">
            <a:off x="5495814" y="3955308"/>
            <a:ext cx="1540601" cy="487980"/>
          </a:xfrm>
          <a:prstGeom prst="parallelogram">
            <a:avLst>
              <a:gd name="adj" fmla="val 64401"/>
            </a:avLst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5F243D-AB4E-94EA-0C8F-B539B62091BB}"/>
              </a:ext>
            </a:extLst>
          </p:cNvPr>
          <p:cNvSpPr/>
          <p:nvPr/>
        </p:nvSpPr>
        <p:spPr>
          <a:xfrm>
            <a:off x="6510103" y="3429000"/>
            <a:ext cx="984203" cy="1540604"/>
          </a:xfrm>
          <a:prstGeom prst="rect">
            <a:avLst/>
          </a:prstGeom>
          <a:solidFill>
            <a:srgbClr val="FF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72">
            <a:extLst>
              <a:ext uri="{FF2B5EF4-FFF2-40B4-BE49-F238E27FC236}">
                <a16:creationId xmlns:a16="http://schemas.microsoft.com/office/drawing/2014/main" id="{6F644B1C-0123-FE10-93A5-07997D1475B8}"/>
              </a:ext>
            </a:extLst>
          </p:cNvPr>
          <p:cNvSpPr/>
          <p:nvPr/>
        </p:nvSpPr>
        <p:spPr>
          <a:xfrm rot="16200000">
            <a:off x="6967997" y="3955308"/>
            <a:ext cx="1540601" cy="487980"/>
          </a:xfrm>
          <a:prstGeom prst="parallelogram">
            <a:avLst>
              <a:gd name="adj" fmla="val 64401"/>
            </a:avLst>
          </a:prstGeom>
          <a:solidFill>
            <a:srgbClr val="FF579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3EBC8-4375-74EC-1EB2-7B8243342C1E}"/>
              </a:ext>
            </a:extLst>
          </p:cNvPr>
          <p:cNvSpPr/>
          <p:nvPr/>
        </p:nvSpPr>
        <p:spPr>
          <a:xfrm>
            <a:off x="7982286" y="3429000"/>
            <a:ext cx="984203" cy="1540604"/>
          </a:xfrm>
          <a:prstGeom prst="rect">
            <a:avLst/>
          </a:prstGeom>
          <a:solidFill>
            <a:srgbClr val="009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76">
            <a:extLst>
              <a:ext uri="{FF2B5EF4-FFF2-40B4-BE49-F238E27FC236}">
                <a16:creationId xmlns:a16="http://schemas.microsoft.com/office/drawing/2014/main" id="{F284B080-77A2-E99D-EA03-DEE44878C273}"/>
              </a:ext>
            </a:extLst>
          </p:cNvPr>
          <p:cNvGrpSpPr/>
          <p:nvPr/>
        </p:nvGrpSpPr>
        <p:grpSpPr>
          <a:xfrm>
            <a:off x="8952202" y="3428994"/>
            <a:ext cx="1758094" cy="1331033"/>
            <a:chOff x="7065511" y="2314036"/>
            <a:chExt cx="1331047" cy="919401"/>
          </a:xfrm>
        </p:grpSpPr>
        <p:sp>
          <p:nvSpPr>
            <p:cNvPr id="13" name="Parallelogram 77">
              <a:extLst>
                <a:ext uri="{FF2B5EF4-FFF2-40B4-BE49-F238E27FC236}">
                  <a16:creationId xmlns:a16="http://schemas.microsoft.com/office/drawing/2014/main" id="{6D7B81AC-F91E-02E8-9F27-EE86732CD92C}"/>
                </a:ext>
              </a:extLst>
            </p:cNvPr>
            <p:cNvSpPr/>
            <p:nvPr/>
          </p:nvSpPr>
          <p:spPr>
            <a:xfrm rot="16200000">
              <a:off x="6843841" y="2535706"/>
              <a:ext cx="812787" cy="369448"/>
            </a:xfrm>
            <a:prstGeom prst="parallelogram">
              <a:avLst>
                <a:gd name="adj" fmla="val 70452"/>
              </a:avLst>
            </a:prstGeom>
            <a:solidFill>
              <a:srgbClr val="43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5">
              <a:extLst>
                <a:ext uri="{FF2B5EF4-FFF2-40B4-BE49-F238E27FC236}">
                  <a16:creationId xmlns:a16="http://schemas.microsoft.com/office/drawing/2014/main" id="{6366FFF9-7496-4712-159D-7FEDEF482357}"/>
                </a:ext>
              </a:extLst>
            </p:cNvPr>
            <p:cNvSpPr/>
            <p:nvPr/>
          </p:nvSpPr>
          <p:spPr>
            <a:xfrm>
              <a:off x="7434956" y="2443013"/>
              <a:ext cx="961602" cy="790424"/>
            </a:xfrm>
            <a:prstGeom prst="rightArrow">
              <a:avLst>
                <a:gd name="adj1" fmla="val 72923"/>
                <a:gd name="adj2" fmla="val 62400"/>
              </a:avLst>
            </a:prstGeom>
            <a:solidFill>
              <a:srgbClr val="566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79">
            <a:extLst>
              <a:ext uri="{FF2B5EF4-FFF2-40B4-BE49-F238E27FC236}">
                <a16:creationId xmlns:a16="http://schemas.microsoft.com/office/drawing/2014/main" id="{C6C9CA97-18DD-D46B-36E4-F9EEFBA3335D}"/>
              </a:ext>
            </a:extLst>
          </p:cNvPr>
          <p:cNvGrpSpPr/>
          <p:nvPr/>
        </p:nvGrpSpPr>
        <p:grpSpPr>
          <a:xfrm>
            <a:off x="2093545" y="3429001"/>
            <a:ext cx="984205" cy="1540601"/>
            <a:chOff x="747441" y="2428341"/>
            <a:chExt cx="745138" cy="1064159"/>
          </a:xfrm>
          <a:solidFill>
            <a:srgbClr val="FF365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CE3BAF-B9CB-1C01-7DC7-7F06C826C323}"/>
                </a:ext>
              </a:extLst>
            </p:cNvPr>
            <p:cNvSpPr/>
            <p:nvPr/>
          </p:nvSpPr>
          <p:spPr>
            <a:xfrm>
              <a:off x="747442" y="2428341"/>
              <a:ext cx="745137" cy="676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Notched Right Arrow 18">
              <a:extLst>
                <a:ext uri="{FF2B5EF4-FFF2-40B4-BE49-F238E27FC236}">
                  <a16:creationId xmlns:a16="http://schemas.microsoft.com/office/drawing/2014/main" id="{17134861-06FF-19FE-7044-89593A90F110}"/>
                </a:ext>
              </a:extLst>
            </p:cNvPr>
            <p:cNvSpPr/>
            <p:nvPr/>
          </p:nvSpPr>
          <p:spPr>
            <a:xfrm rot="16200000">
              <a:off x="631061" y="2630982"/>
              <a:ext cx="977898" cy="745137"/>
            </a:xfrm>
            <a:prstGeom prst="notchedRightArrow">
              <a:avLst>
                <a:gd name="adj1" fmla="val 100000"/>
                <a:gd name="adj2" fmla="val 235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64F691C-91BF-8F4F-6529-6A64EAD7DFA6}"/>
              </a:ext>
            </a:extLst>
          </p:cNvPr>
          <p:cNvSpPr txBox="1">
            <a:spLocks/>
          </p:cNvSpPr>
          <p:nvPr/>
        </p:nvSpPr>
        <p:spPr>
          <a:xfrm flipH="1">
            <a:off x="2006713" y="3951365"/>
            <a:ext cx="1149642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 rtl="1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DB97D42-DB52-A5AE-7688-BDDDDCE6F94C}"/>
              </a:ext>
            </a:extLst>
          </p:cNvPr>
          <p:cNvSpPr txBox="1">
            <a:spLocks/>
          </p:cNvSpPr>
          <p:nvPr/>
        </p:nvSpPr>
        <p:spPr>
          <a:xfrm flipH="1">
            <a:off x="3478898" y="3951365"/>
            <a:ext cx="1149642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 rtl="1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14D2A6D-4A61-2896-6BFB-5484EDC6A920}"/>
              </a:ext>
            </a:extLst>
          </p:cNvPr>
          <p:cNvSpPr txBox="1">
            <a:spLocks/>
          </p:cNvSpPr>
          <p:nvPr/>
        </p:nvSpPr>
        <p:spPr>
          <a:xfrm flipH="1">
            <a:off x="4945025" y="3951365"/>
            <a:ext cx="1149642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 rtl="1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AA66F43-DCBD-ABFE-ADD5-96F30CBF6EE8}"/>
              </a:ext>
            </a:extLst>
          </p:cNvPr>
          <p:cNvSpPr txBox="1">
            <a:spLocks/>
          </p:cNvSpPr>
          <p:nvPr/>
        </p:nvSpPr>
        <p:spPr>
          <a:xfrm flipH="1">
            <a:off x="6427383" y="3951365"/>
            <a:ext cx="1149642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 rtl="1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BF27FA5-1E79-7701-E66C-2834EA7CE9EE}"/>
              </a:ext>
            </a:extLst>
          </p:cNvPr>
          <p:cNvSpPr txBox="1">
            <a:spLocks/>
          </p:cNvSpPr>
          <p:nvPr/>
        </p:nvSpPr>
        <p:spPr>
          <a:xfrm flipH="1">
            <a:off x="7889395" y="3951365"/>
            <a:ext cx="1149642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 rtl="1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3" name="Group 7">
            <a:extLst>
              <a:ext uri="{FF2B5EF4-FFF2-40B4-BE49-F238E27FC236}">
                <a16:creationId xmlns:a16="http://schemas.microsoft.com/office/drawing/2014/main" id="{056B4942-33FF-4020-FB53-EEDBE02FA327}"/>
              </a:ext>
            </a:extLst>
          </p:cNvPr>
          <p:cNvGrpSpPr/>
          <p:nvPr/>
        </p:nvGrpSpPr>
        <p:grpSpPr>
          <a:xfrm>
            <a:off x="2405293" y="2233937"/>
            <a:ext cx="1960170" cy="898857"/>
            <a:chOff x="2405293" y="2233937"/>
            <a:chExt cx="1960170" cy="898857"/>
          </a:xfrm>
        </p:grpSpPr>
        <p:sp>
          <p:nvSpPr>
            <p:cNvPr id="24" name="Inhaltsplatzhalter 4">
              <a:extLst>
                <a:ext uri="{FF2B5EF4-FFF2-40B4-BE49-F238E27FC236}">
                  <a16:creationId xmlns:a16="http://schemas.microsoft.com/office/drawing/2014/main" id="{997855CE-E1AC-1BD3-1109-FCC710042B6D}"/>
                </a:ext>
              </a:extLst>
            </p:cNvPr>
            <p:cNvSpPr txBox="1">
              <a:spLocks/>
            </p:cNvSpPr>
            <p:nvPr/>
          </p:nvSpPr>
          <p:spPr>
            <a:xfrm>
              <a:off x="2507175" y="2233937"/>
              <a:ext cx="1699066" cy="25252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Collecte</a:t>
              </a:r>
              <a:endParaRPr lang="fr-FR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104248-8F0B-47C4-9998-AF3BE71341C3}"/>
                </a:ext>
              </a:extLst>
            </p:cNvPr>
            <p:cNvSpPr/>
            <p:nvPr/>
          </p:nvSpPr>
          <p:spPr>
            <a:xfrm>
              <a:off x="2405293" y="2486463"/>
              <a:ext cx="19601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Rassembler les données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Sélectionner les variables pertinentes.</a:t>
              </a:r>
              <a:endParaRPr lang="fr-FR" sz="1200" b="1" dirty="0">
                <a:solidFill>
                  <a:schemeClr val="bg1"/>
                </a:solidFill>
                <a:latin typeface="Maven Pro"/>
              </a:endParaRPr>
            </a:p>
          </p:txBody>
        </p:sp>
      </p:grpSp>
      <p:grpSp>
        <p:nvGrpSpPr>
          <p:cNvPr id="26" name="Group 118">
            <a:extLst>
              <a:ext uri="{FF2B5EF4-FFF2-40B4-BE49-F238E27FC236}">
                <a16:creationId xmlns:a16="http://schemas.microsoft.com/office/drawing/2014/main" id="{62101C69-4FC2-02EC-87B3-7D37E28E2458}"/>
              </a:ext>
            </a:extLst>
          </p:cNvPr>
          <p:cNvGrpSpPr/>
          <p:nvPr/>
        </p:nvGrpSpPr>
        <p:grpSpPr>
          <a:xfrm>
            <a:off x="5303745" y="2237088"/>
            <a:ext cx="2273275" cy="711040"/>
            <a:chOff x="2405293" y="2237088"/>
            <a:chExt cx="1960170" cy="711040"/>
          </a:xfrm>
        </p:grpSpPr>
        <p:sp>
          <p:nvSpPr>
            <p:cNvPr id="27" name="Inhaltsplatzhalter 4">
              <a:extLst>
                <a:ext uri="{FF2B5EF4-FFF2-40B4-BE49-F238E27FC236}">
                  <a16:creationId xmlns:a16="http://schemas.microsoft.com/office/drawing/2014/main" id="{6656658C-657F-0DEA-839E-DFEA8B28BFBE}"/>
                </a:ext>
              </a:extLst>
            </p:cNvPr>
            <p:cNvSpPr txBox="1">
              <a:spLocks/>
            </p:cNvSpPr>
            <p:nvPr/>
          </p:nvSpPr>
          <p:spPr>
            <a:xfrm>
              <a:off x="2507174" y="2237088"/>
              <a:ext cx="185828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A300"/>
                  </a:solidFill>
                  <a:latin typeface="Roboto" pitchFamily="2" charset="0"/>
                  <a:ea typeface="Roboto" pitchFamily="2" charset="0"/>
                </a:rPr>
                <a:t>Extraction des features</a:t>
              </a:r>
              <a:endParaRPr lang="en-US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E930C3-AD95-38EB-9E05-5F9494020F6C}"/>
                </a:ext>
              </a:extLst>
            </p:cNvPr>
            <p:cNvSpPr/>
            <p:nvPr/>
          </p:nvSpPr>
          <p:spPr>
            <a:xfrm>
              <a:off x="2405293" y="2486463"/>
              <a:ext cx="19601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NLP : </a:t>
              </a:r>
              <a:r>
                <a:rPr lang="fr-FR" sz="1200" b="1" dirty="0" err="1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BoW</a:t>
              </a:r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, TF-IDF, USE…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Vision par ordinateur</a:t>
              </a:r>
            </a:p>
          </p:txBody>
        </p:sp>
      </p:grpSp>
      <p:grpSp>
        <p:nvGrpSpPr>
          <p:cNvPr id="29" name="Group 121">
            <a:extLst>
              <a:ext uri="{FF2B5EF4-FFF2-40B4-BE49-F238E27FC236}">
                <a16:creationId xmlns:a16="http://schemas.microsoft.com/office/drawing/2014/main" id="{C57DA479-E287-9A67-605A-4CDAA5703DB0}"/>
              </a:ext>
            </a:extLst>
          </p:cNvPr>
          <p:cNvGrpSpPr/>
          <p:nvPr/>
        </p:nvGrpSpPr>
        <p:grpSpPr>
          <a:xfrm>
            <a:off x="8248905" y="2237088"/>
            <a:ext cx="2062050" cy="711040"/>
            <a:chOff x="2405293" y="2237088"/>
            <a:chExt cx="2062050" cy="711040"/>
          </a:xfrm>
        </p:grpSpPr>
        <p:sp>
          <p:nvSpPr>
            <p:cNvPr id="30" name="Inhaltsplatzhalter 4">
              <a:extLst>
                <a:ext uri="{FF2B5EF4-FFF2-40B4-BE49-F238E27FC236}">
                  <a16:creationId xmlns:a16="http://schemas.microsoft.com/office/drawing/2014/main" id="{FC0741FF-6604-0DB4-89A1-F8C38FA9FBB3}"/>
                </a:ext>
              </a:extLst>
            </p:cNvPr>
            <p:cNvSpPr txBox="1">
              <a:spLocks/>
            </p:cNvSpPr>
            <p:nvPr/>
          </p:nvSpPr>
          <p:spPr>
            <a:xfrm>
              <a:off x="2507174" y="2237088"/>
              <a:ext cx="196016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009AB4"/>
                  </a:solidFill>
                  <a:latin typeface="Roboto" pitchFamily="2" charset="0"/>
                  <a:ea typeface="Roboto" pitchFamily="2" charset="0"/>
                </a:rPr>
                <a:t>Analyse quantitative</a:t>
              </a:r>
              <a:endParaRPr lang="fr-FR" sz="1100" dirty="0">
                <a:solidFill>
                  <a:srgbClr val="009AB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DD76BE-09F9-6A25-3505-1AB205205B6B}"/>
                </a:ext>
              </a:extLst>
            </p:cNvPr>
            <p:cNvSpPr/>
            <p:nvPr/>
          </p:nvSpPr>
          <p:spPr>
            <a:xfrm>
              <a:off x="2405293" y="2486463"/>
              <a:ext cx="19601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Calcul</a:t>
              </a:r>
              <a:r>
                <a:rPr lang="en-US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 des scores ARI et de silhouette</a:t>
              </a:r>
            </a:p>
          </p:txBody>
        </p:sp>
      </p:grpSp>
      <p:grpSp>
        <p:nvGrpSpPr>
          <p:cNvPr id="32" name="Group 124">
            <a:extLst>
              <a:ext uri="{FF2B5EF4-FFF2-40B4-BE49-F238E27FC236}">
                <a16:creationId xmlns:a16="http://schemas.microsoft.com/office/drawing/2014/main" id="{AF90082D-F265-1BE1-A274-0E917BF34035}"/>
              </a:ext>
            </a:extLst>
          </p:cNvPr>
          <p:cNvGrpSpPr/>
          <p:nvPr/>
        </p:nvGrpSpPr>
        <p:grpSpPr>
          <a:xfrm>
            <a:off x="3866678" y="5630530"/>
            <a:ext cx="2172609" cy="714191"/>
            <a:chOff x="2405292" y="2233937"/>
            <a:chExt cx="2172609" cy="714191"/>
          </a:xfrm>
        </p:grpSpPr>
        <p:sp>
          <p:nvSpPr>
            <p:cNvPr id="33" name="Inhaltsplatzhalter 4">
              <a:extLst>
                <a:ext uri="{FF2B5EF4-FFF2-40B4-BE49-F238E27FC236}">
                  <a16:creationId xmlns:a16="http://schemas.microsoft.com/office/drawing/2014/main" id="{8384BF56-384A-17DC-C1E5-D585A51F587D}"/>
                </a:ext>
              </a:extLst>
            </p:cNvPr>
            <p:cNvSpPr txBox="1">
              <a:spLocks/>
            </p:cNvSpPr>
            <p:nvPr/>
          </p:nvSpPr>
          <p:spPr>
            <a:xfrm>
              <a:off x="2507175" y="2233937"/>
              <a:ext cx="1699066" cy="25252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Prétraitement</a:t>
              </a:r>
              <a:endParaRPr lang="fr-FR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C4BD13-112A-47F9-D9AA-9CF269ECCFDB}"/>
                </a:ext>
              </a:extLst>
            </p:cNvPr>
            <p:cNvSpPr/>
            <p:nvPr/>
          </p:nvSpPr>
          <p:spPr>
            <a:xfrm>
              <a:off x="2405292" y="2486463"/>
              <a:ext cx="21726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Nettoyage, lemmatisation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Redimensionnement…</a:t>
              </a:r>
            </a:p>
          </p:txBody>
        </p:sp>
      </p:grpSp>
      <p:grpSp>
        <p:nvGrpSpPr>
          <p:cNvPr id="35" name="Group 127">
            <a:extLst>
              <a:ext uri="{FF2B5EF4-FFF2-40B4-BE49-F238E27FC236}">
                <a16:creationId xmlns:a16="http://schemas.microsoft.com/office/drawing/2014/main" id="{0186E4AE-1603-2A30-E0EC-B459A0BE0CF8}"/>
              </a:ext>
            </a:extLst>
          </p:cNvPr>
          <p:cNvGrpSpPr/>
          <p:nvPr/>
        </p:nvGrpSpPr>
        <p:grpSpPr>
          <a:xfrm>
            <a:off x="6786640" y="5630530"/>
            <a:ext cx="1960170" cy="898857"/>
            <a:chOff x="2405293" y="2233937"/>
            <a:chExt cx="1960170" cy="898857"/>
          </a:xfrm>
        </p:grpSpPr>
        <p:sp>
          <p:nvSpPr>
            <p:cNvPr id="36" name="Inhaltsplatzhalter 4">
              <a:extLst>
                <a:ext uri="{FF2B5EF4-FFF2-40B4-BE49-F238E27FC236}">
                  <a16:creationId xmlns:a16="http://schemas.microsoft.com/office/drawing/2014/main" id="{DA23678C-587A-DE86-04A7-FD10E8BD80FD}"/>
                </a:ext>
              </a:extLst>
            </p:cNvPr>
            <p:cNvSpPr txBox="1">
              <a:spLocks/>
            </p:cNvSpPr>
            <p:nvPr/>
          </p:nvSpPr>
          <p:spPr>
            <a:xfrm>
              <a:off x="2507175" y="2233937"/>
              <a:ext cx="1699066" cy="25252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FF579A"/>
                  </a:solidFill>
                  <a:latin typeface="Roboto" pitchFamily="2" charset="0"/>
                  <a:ea typeface="Roboto" pitchFamily="2" charset="0"/>
                </a:rPr>
                <a:t>Visualisation</a:t>
              </a:r>
              <a:endParaRPr lang="fr-FR" sz="1100" dirty="0">
                <a:solidFill>
                  <a:srgbClr val="FF579A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47D09B-399B-24FE-DD25-E9E9ECAA2151}"/>
                </a:ext>
              </a:extLst>
            </p:cNvPr>
            <p:cNvSpPr/>
            <p:nvPr/>
          </p:nvSpPr>
          <p:spPr>
            <a:xfrm>
              <a:off x="2405293" y="2486463"/>
              <a:ext cx="196017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Représentation des clusters en 2D 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Analyse des clusters</a:t>
              </a:r>
            </a:p>
          </p:txBody>
        </p:sp>
      </p:grpSp>
      <p:grpSp>
        <p:nvGrpSpPr>
          <p:cNvPr id="38" name="Group 8">
            <a:extLst>
              <a:ext uri="{FF2B5EF4-FFF2-40B4-BE49-F238E27FC236}">
                <a16:creationId xmlns:a16="http://schemas.microsoft.com/office/drawing/2014/main" id="{1B0DB77E-D4D6-FAAB-D523-D73AEAF43BDD}"/>
              </a:ext>
            </a:extLst>
          </p:cNvPr>
          <p:cNvGrpSpPr/>
          <p:nvPr/>
        </p:nvGrpSpPr>
        <p:grpSpPr>
          <a:xfrm>
            <a:off x="7746233" y="2119952"/>
            <a:ext cx="495939" cy="1309042"/>
            <a:chOff x="7746233" y="2119952"/>
            <a:chExt cx="495939" cy="1309042"/>
          </a:xfrm>
        </p:grpSpPr>
        <p:cxnSp>
          <p:nvCxnSpPr>
            <p:cNvPr id="39" name="Straight Connector 90">
              <a:extLst>
                <a:ext uri="{FF2B5EF4-FFF2-40B4-BE49-F238E27FC236}">
                  <a16:creationId xmlns:a16="http://schemas.microsoft.com/office/drawing/2014/main" id="{BC1E9EC0-BC43-0C70-EEBC-6C58B6ABF97D}"/>
                </a:ext>
              </a:extLst>
            </p:cNvPr>
            <p:cNvCxnSpPr/>
            <p:nvPr/>
          </p:nvCxnSpPr>
          <p:spPr>
            <a:xfrm>
              <a:off x="7994986" y="2449165"/>
              <a:ext cx="0" cy="979829"/>
            </a:xfrm>
            <a:prstGeom prst="line">
              <a:avLst/>
            </a:prstGeom>
            <a:ln w="12700">
              <a:solidFill>
                <a:srgbClr val="009AB4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111">
              <a:extLst>
                <a:ext uri="{FF2B5EF4-FFF2-40B4-BE49-F238E27FC236}">
                  <a16:creationId xmlns:a16="http://schemas.microsoft.com/office/drawing/2014/main" id="{7B33C2CB-7353-1CCB-2732-BB220F67B5A1}"/>
                </a:ext>
              </a:extLst>
            </p:cNvPr>
            <p:cNvSpPr/>
            <p:nvPr/>
          </p:nvSpPr>
          <p:spPr>
            <a:xfrm>
              <a:off x="7746233" y="2119952"/>
              <a:ext cx="495939" cy="495939"/>
            </a:xfrm>
            <a:prstGeom prst="ellipse">
              <a:avLst/>
            </a:prstGeom>
            <a:solidFill>
              <a:srgbClr val="009AB4"/>
            </a:solidFill>
            <a:ln w="32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1" name="Graphic 47">
              <a:extLst>
                <a:ext uri="{FF2B5EF4-FFF2-40B4-BE49-F238E27FC236}">
                  <a16:creationId xmlns:a16="http://schemas.microsoft.com/office/drawing/2014/main" id="{2540F6A3-EDDD-1F5E-C8AB-6792F35E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89395" y="2234946"/>
              <a:ext cx="217224" cy="266876"/>
            </a:xfrm>
            <a:prstGeom prst="rect">
              <a:avLst/>
            </a:prstGeom>
          </p:spPr>
        </p:pic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D0D18EC5-176D-E1B6-DCE0-7550953F91C3}"/>
              </a:ext>
            </a:extLst>
          </p:cNvPr>
          <p:cNvGrpSpPr/>
          <p:nvPr/>
        </p:nvGrpSpPr>
        <p:grpSpPr>
          <a:xfrm>
            <a:off x="4795900" y="2119952"/>
            <a:ext cx="495939" cy="1309042"/>
            <a:chOff x="4795900" y="2119952"/>
            <a:chExt cx="495939" cy="1309042"/>
          </a:xfrm>
        </p:grpSpPr>
        <p:cxnSp>
          <p:nvCxnSpPr>
            <p:cNvPr id="43" name="Straight Connector 89">
              <a:extLst>
                <a:ext uri="{FF2B5EF4-FFF2-40B4-BE49-F238E27FC236}">
                  <a16:creationId xmlns:a16="http://schemas.microsoft.com/office/drawing/2014/main" id="{6CCAF955-5138-0FA2-AC50-17F84BDEDB46}"/>
                </a:ext>
              </a:extLst>
            </p:cNvPr>
            <p:cNvCxnSpPr/>
            <p:nvPr/>
          </p:nvCxnSpPr>
          <p:spPr>
            <a:xfrm>
              <a:off x="5049827" y="2449165"/>
              <a:ext cx="0" cy="979829"/>
            </a:xfrm>
            <a:prstGeom prst="line">
              <a:avLst/>
            </a:prstGeom>
            <a:ln w="12700">
              <a:solidFill>
                <a:srgbClr val="FFA300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10">
              <a:extLst>
                <a:ext uri="{FF2B5EF4-FFF2-40B4-BE49-F238E27FC236}">
                  <a16:creationId xmlns:a16="http://schemas.microsoft.com/office/drawing/2014/main" id="{1E6283B0-8641-801D-CD46-36A4844DAB47}"/>
                </a:ext>
              </a:extLst>
            </p:cNvPr>
            <p:cNvSpPr/>
            <p:nvPr/>
          </p:nvSpPr>
          <p:spPr>
            <a:xfrm>
              <a:off x="4795900" y="2119952"/>
              <a:ext cx="495939" cy="495939"/>
            </a:xfrm>
            <a:prstGeom prst="ellipse">
              <a:avLst/>
            </a:prstGeom>
            <a:solidFill>
              <a:srgbClr val="FFA300"/>
            </a:solidFill>
            <a:ln w="32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5" name="Graphic 48">
              <a:extLst>
                <a:ext uri="{FF2B5EF4-FFF2-40B4-BE49-F238E27FC236}">
                  <a16:creationId xmlns:a16="http://schemas.microsoft.com/office/drawing/2014/main" id="{16C6D479-912A-3B63-C91D-440713DC3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11614" y="2227620"/>
              <a:ext cx="274202" cy="274202"/>
            </a:xfrm>
            <a:prstGeom prst="rect">
              <a:avLst/>
            </a:prstGeom>
          </p:spPr>
        </p:pic>
      </p:grpSp>
      <p:grpSp>
        <p:nvGrpSpPr>
          <p:cNvPr id="46" name="Group 3">
            <a:extLst>
              <a:ext uri="{FF2B5EF4-FFF2-40B4-BE49-F238E27FC236}">
                <a16:creationId xmlns:a16="http://schemas.microsoft.com/office/drawing/2014/main" id="{50B1E767-50FE-4B5A-5E4A-68A429C93193}"/>
              </a:ext>
            </a:extLst>
          </p:cNvPr>
          <p:cNvGrpSpPr/>
          <p:nvPr/>
        </p:nvGrpSpPr>
        <p:grpSpPr>
          <a:xfrm>
            <a:off x="1869400" y="2119952"/>
            <a:ext cx="495939" cy="1309042"/>
            <a:chOff x="1869400" y="2119952"/>
            <a:chExt cx="495939" cy="1309042"/>
          </a:xfrm>
        </p:grpSpPr>
        <p:cxnSp>
          <p:nvCxnSpPr>
            <p:cNvPr id="47" name="Straight Connector 88">
              <a:extLst>
                <a:ext uri="{FF2B5EF4-FFF2-40B4-BE49-F238E27FC236}">
                  <a16:creationId xmlns:a16="http://schemas.microsoft.com/office/drawing/2014/main" id="{AD855369-3F4B-1863-060B-F7610FD37717}"/>
                </a:ext>
              </a:extLst>
            </p:cNvPr>
            <p:cNvCxnSpPr>
              <a:cxnSpLocks/>
            </p:cNvCxnSpPr>
            <p:nvPr/>
          </p:nvCxnSpPr>
          <p:spPr>
            <a:xfrm>
              <a:off x="2105452" y="2449165"/>
              <a:ext cx="0" cy="979829"/>
            </a:xfrm>
            <a:prstGeom prst="line">
              <a:avLst/>
            </a:prstGeom>
            <a:ln w="12700">
              <a:solidFill>
                <a:srgbClr val="FF3654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109">
              <a:extLst>
                <a:ext uri="{FF2B5EF4-FFF2-40B4-BE49-F238E27FC236}">
                  <a16:creationId xmlns:a16="http://schemas.microsoft.com/office/drawing/2014/main" id="{7112CABA-694D-88F0-6312-A9D89CB855A5}"/>
                </a:ext>
              </a:extLst>
            </p:cNvPr>
            <p:cNvSpPr/>
            <p:nvPr/>
          </p:nvSpPr>
          <p:spPr>
            <a:xfrm>
              <a:off x="1869400" y="2119952"/>
              <a:ext cx="495939" cy="495939"/>
            </a:xfrm>
            <a:prstGeom prst="ellipse">
              <a:avLst/>
            </a:prstGeom>
            <a:solidFill>
              <a:srgbClr val="FF3654"/>
            </a:solidFill>
            <a:ln w="32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" name="Group 49">
              <a:extLst>
                <a:ext uri="{FF2B5EF4-FFF2-40B4-BE49-F238E27FC236}">
                  <a16:creationId xmlns:a16="http://schemas.microsoft.com/office/drawing/2014/main" id="{A929CD33-B0C4-177C-806A-508F2485A35C}"/>
                </a:ext>
              </a:extLst>
            </p:cNvPr>
            <p:cNvGrpSpPr/>
            <p:nvPr/>
          </p:nvGrpSpPr>
          <p:grpSpPr>
            <a:xfrm>
              <a:off x="1974856" y="2253656"/>
              <a:ext cx="275614" cy="228530"/>
              <a:chOff x="5173732" y="2861708"/>
              <a:chExt cx="457200" cy="379095"/>
            </a:xfrm>
            <a:solidFill>
              <a:schemeClr val="bg1"/>
            </a:solidFill>
          </p:grpSpPr>
          <p:sp>
            <p:nvSpPr>
              <p:cNvPr id="50" name="Freeform: Shape 50">
                <a:extLst>
                  <a:ext uri="{FF2B5EF4-FFF2-40B4-BE49-F238E27FC236}">
                    <a16:creationId xmlns:a16="http://schemas.microsoft.com/office/drawing/2014/main" id="{7C272F15-49C3-1FD7-C584-4CB27F425F70}"/>
                  </a:ext>
                </a:extLst>
              </p:cNvPr>
              <p:cNvSpPr/>
              <p:nvPr/>
            </p:nvSpPr>
            <p:spPr>
              <a:xfrm>
                <a:off x="5173732" y="2861708"/>
                <a:ext cx="457200" cy="304800"/>
              </a:xfrm>
              <a:custGeom>
                <a:avLst/>
                <a:gdLst>
                  <a:gd name="connsiteX0" fmla="*/ 388430 w 457200"/>
                  <a:gd name="connsiteY0" fmla="*/ 123444 h 304800"/>
                  <a:gd name="connsiteX1" fmla="*/ 259747 w 457200"/>
                  <a:gd name="connsiteY1" fmla="*/ 0 h 304800"/>
                  <a:gd name="connsiteX2" fmla="*/ 153448 w 457200"/>
                  <a:gd name="connsiteY2" fmla="*/ 53340 h 304800"/>
                  <a:gd name="connsiteX3" fmla="*/ 151733 w 457200"/>
                  <a:gd name="connsiteY3" fmla="*/ 52578 h 304800"/>
                  <a:gd name="connsiteX4" fmla="*/ 147161 w 457200"/>
                  <a:gd name="connsiteY4" fmla="*/ 50578 h 304800"/>
                  <a:gd name="connsiteX5" fmla="*/ 144494 w 457200"/>
                  <a:gd name="connsiteY5" fmla="*/ 49625 h 304800"/>
                  <a:gd name="connsiteX6" fmla="*/ 139827 w 457200"/>
                  <a:gd name="connsiteY6" fmla="*/ 48197 h 304800"/>
                  <a:gd name="connsiteX7" fmla="*/ 137160 w 457200"/>
                  <a:gd name="connsiteY7" fmla="*/ 47435 h 304800"/>
                  <a:gd name="connsiteX8" fmla="*/ 131921 w 457200"/>
                  <a:gd name="connsiteY8" fmla="*/ 46482 h 304800"/>
                  <a:gd name="connsiteX9" fmla="*/ 129635 w 457200"/>
                  <a:gd name="connsiteY9" fmla="*/ 46101 h 304800"/>
                  <a:gd name="connsiteX10" fmla="*/ 122015 w 457200"/>
                  <a:gd name="connsiteY10" fmla="*/ 45625 h 304800"/>
                  <a:gd name="connsiteX11" fmla="*/ 53435 w 457200"/>
                  <a:gd name="connsiteY11" fmla="*/ 114205 h 304800"/>
                  <a:gd name="connsiteX12" fmla="*/ 53531 w 457200"/>
                  <a:gd name="connsiteY12" fmla="*/ 117158 h 304800"/>
                  <a:gd name="connsiteX13" fmla="*/ 0 w 457200"/>
                  <a:gd name="connsiteY13" fmla="*/ 206883 h 304800"/>
                  <a:gd name="connsiteX14" fmla="*/ 97917 w 457200"/>
                  <a:gd name="connsiteY14" fmla="*/ 304800 h 304800"/>
                  <a:gd name="connsiteX15" fmla="*/ 137160 w 457200"/>
                  <a:gd name="connsiteY15" fmla="*/ 304800 h 304800"/>
                  <a:gd name="connsiteX16" fmla="*/ 144780 w 457200"/>
                  <a:gd name="connsiteY16" fmla="*/ 297180 h 304800"/>
                  <a:gd name="connsiteX17" fmla="*/ 137160 w 457200"/>
                  <a:gd name="connsiteY17" fmla="*/ 289560 h 304800"/>
                  <a:gd name="connsiteX18" fmla="*/ 97917 w 457200"/>
                  <a:gd name="connsiteY18" fmla="*/ 289560 h 304800"/>
                  <a:gd name="connsiteX19" fmla="*/ 15335 w 457200"/>
                  <a:gd name="connsiteY19" fmla="*/ 206883 h 304800"/>
                  <a:gd name="connsiteX20" fmla="*/ 64294 w 457200"/>
                  <a:gd name="connsiteY20" fmla="*/ 128778 h 304800"/>
                  <a:gd name="connsiteX21" fmla="*/ 68580 w 457200"/>
                  <a:gd name="connsiteY21" fmla="*/ 126683 h 304800"/>
                  <a:gd name="connsiteX22" fmla="*/ 68580 w 457200"/>
                  <a:gd name="connsiteY22" fmla="*/ 121920 h 304800"/>
                  <a:gd name="connsiteX23" fmla="*/ 68675 w 457200"/>
                  <a:gd name="connsiteY23" fmla="*/ 119158 h 304800"/>
                  <a:gd name="connsiteX24" fmla="*/ 68771 w 457200"/>
                  <a:gd name="connsiteY24" fmla="*/ 117729 h 304800"/>
                  <a:gd name="connsiteX25" fmla="*/ 68675 w 457200"/>
                  <a:gd name="connsiteY25" fmla="*/ 116205 h 304800"/>
                  <a:gd name="connsiteX26" fmla="*/ 68580 w 457200"/>
                  <a:gd name="connsiteY26" fmla="*/ 114300 h 304800"/>
                  <a:gd name="connsiteX27" fmla="*/ 121920 w 457200"/>
                  <a:gd name="connsiteY27" fmla="*/ 60960 h 304800"/>
                  <a:gd name="connsiteX28" fmla="*/ 128873 w 457200"/>
                  <a:gd name="connsiteY28" fmla="*/ 61436 h 304800"/>
                  <a:gd name="connsiteX29" fmla="*/ 130588 w 457200"/>
                  <a:gd name="connsiteY29" fmla="*/ 61722 h 304800"/>
                  <a:gd name="connsiteX30" fmla="*/ 136589 w 457200"/>
                  <a:gd name="connsiteY30" fmla="*/ 63056 h 304800"/>
                  <a:gd name="connsiteX31" fmla="*/ 137446 w 457200"/>
                  <a:gd name="connsiteY31" fmla="*/ 63246 h 304800"/>
                  <a:gd name="connsiteX32" fmla="*/ 143828 w 457200"/>
                  <a:gd name="connsiteY32" fmla="*/ 65723 h 304800"/>
                  <a:gd name="connsiteX33" fmla="*/ 145447 w 457200"/>
                  <a:gd name="connsiteY33" fmla="*/ 66485 h 304800"/>
                  <a:gd name="connsiteX34" fmla="*/ 150781 w 457200"/>
                  <a:gd name="connsiteY34" fmla="*/ 69533 h 304800"/>
                  <a:gd name="connsiteX35" fmla="*/ 175260 w 457200"/>
                  <a:gd name="connsiteY35" fmla="*/ 114300 h 304800"/>
                  <a:gd name="connsiteX36" fmla="*/ 182880 w 457200"/>
                  <a:gd name="connsiteY36" fmla="*/ 121920 h 304800"/>
                  <a:gd name="connsiteX37" fmla="*/ 190500 w 457200"/>
                  <a:gd name="connsiteY37" fmla="*/ 114300 h 304800"/>
                  <a:gd name="connsiteX38" fmla="*/ 166116 w 457200"/>
                  <a:gd name="connsiteY38" fmla="*/ 61913 h 304800"/>
                  <a:gd name="connsiteX39" fmla="*/ 259652 w 457200"/>
                  <a:gd name="connsiteY39" fmla="*/ 15240 h 304800"/>
                  <a:gd name="connsiteX40" fmla="*/ 372809 w 457200"/>
                  <a:gd name="connsiteY40" fmla="*/ 121063 h 304800"/>
                  <a:gd name="connsiteX41" fmla="*/ 341662 w 457200"/>
                  <a:gd name="connsiteY41" fmla="*/ 122015 h 304800"/>
                  <a:gd name="connsiteX42" fmla="*/ 335280 w 457200"/>
                  <a:gd name="connsiteY42" fmla="*/ 130683 h 304800"/>
                  <a:gd name="connsiteX43" fmla="*/ 342805 w 457200"/>
                  <a:gd name="connsiteY43" fmla="*/ 137160 h 304800"/>
                  <a:gd name="connsiteX44" fmla="*/ 343948 w 457200"/>
                  <a:gd name="connsiteY44" fmla="*/ 137065 h 304800"/>
                  <a:gd name="connsiteX45" fmla="*/ 379667 w 457200"/>
                  <a:gd name="connsiteY45" fmla="*/ 137065 h 304800"/>
                  <a:gd name="connsiteX46" fmla="*/ 441865 w 457200"/>
                  <a:gd name="connsiteY46" fmla="*/ 213169 h 304800"/>
                  <a:gd name="connsiteX47" fmla="*/ 365474 w 457200"/>
                  <a:gd name="connsiteY47" fmla="*/ 289560 h 304800"/>
                  <a:gd name="connsiteX48" fmla="*/ 335280 w 457200"/>
                  <a:gd name="connsiteY48" fmla="*/ 289560 h 304800"/>
                  <a:gd name="connsiteX49" fmla="*/ 327660 w 457200"/>
                  <a:gd name="connsiteY49" fmla="*/ 297180 h 304800"/>
                  <a:gd name="connsiteX50" fmla="*/ 335280 w 457200"/>
                  <a:gd name="connsiteY50" fmla="*/ 304800 h 304800"/>
                  <a:gd name="connsiteX51" fmla="*/ 365570 w 457200"/>
                  <a:gd name="connsiteY51" fmla="*/ 304800 h 304800"/>
                  <a:gd name="connsiteX52" fmla="*/ 457200 w 457200"/>
                  <a:gd name="connsiteY52" fmla="*/ 213169 h 304800"/>
                  <a:gd name="connsiteX53" fmla="*/ 388430 w 457200"/>
                  <a:gd name="connsiteY53" fmla="*/ 123444 h 304800"/>
                  <a:gd name="connsiteX54" fmla="*/ 388430 w 457200"/>
                  <a:gd name="connsiteY54" fmla="*/ 1234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457200" h="304800">
                    <a:moveTo>
                      <a:pt x="388430" y="123444"/>
                    </a:moveTo>
                    <a:cubicBezTo>
                      <a:pt x="384429" y="54769"/>
                      <a:pt x="327850" y="0"/>
                      <a:pt x="259747" y="0"/>
                    </a:cubicBezTo>
                    <a:cubicBezTo>
                      <a:pt x="218408" y="0"/>
                      <a:pt x="178308" y="20288"/>
                      <a:pt x="153448" y="53340"/>
                    </a:cubicBezTo>
                    <a:cubicBezTo>
                      <a:pt x="152876" y="53054"/>
                      <a:pt x="152305" y="52864"/>
                      <a:pt x="151733" y="52578"/>
                    </a:cubicBezTo>
                    <a:cubicBezTo>
                      <a:pt x="150209" y="51911"/>
                      <a:pt x="148685" y="51149"/>
                      <a:pt x="147161" y="50578"/>
                    </a:cubicBezTo>
                    <a:cubicBezTo>
                      <a:pt x="146304" y="50197"/>
                      <a:pt x="145447" y="49911"/>
                      <a:pt x="144494" y="49625"/>
                    </a:cubicBezTo>
                    <a:cubicBezTo>
                      <a:pt x="142970" y="49149"/>
                      <a:pt x="141446" y="48578"/>
                      <a:pt x="139827" y="48197"/>
                    </a:cubicBezTo>
                    <a:cubicBezTo>
                      <a:pt x="138875" y="47911"/>
                      <a:pt x="138017" y="47625"/>
                      <a:pt x="137160" y="47435"/>
                    </a:cubicBezTo>
                    <a:cubicBezTo>
                      <a:pt x="135446" y="47054"/>
                      <a:pt x="133731" y="46768"/>
                      <a:pt x="131921" y="46482"/>
                    </a:cubicBezTo>
                    <a:cubicBezTo>
                      <a:pt x="131159" y="46292"/>
                      <a:pt x="130397" y="46196"/>
                      <a:pt x="129635" y="46101"/>
                    </a:cubicBezTo>
                    <a:cubicBezTo>
                      <a:pt x="127159" y="45815"/>
                      <a:pt x="124587" y="45625"/>
                      <a:pt x="122015" y="45625"/>
                    </a:cubicBezTo>
                    <a:cubicBezTo>
                      <a:pt x="84201" y="45625"/>
                      <a:pt x="53435" y="76391"/>
                      <a:pt x="53435" y="114205"/>
                    </a:cubicBezTo>
                    <a:cubicBezTo>
                      <a:pt x="53435" y="115157"/>
                      <a:pt x="53435" y="116110"/>
                      <a:pt x="53531" y="117158"/>
                    </a:cubicBezTo>
                    <a:cubicBezTo>
                      <a:pt x="21812" y="134493"/>
                      <a:pt x="0" y="170688"/>
                      <a:pt x="0" y="206883"/>
                    </a:cubicBezTo>
                    <a:cubicBezTo>
                      <a:pt x="0" y="260890"/>
                      <a:pt x="43910" y="304800"/>
                      <a:pt x="97917" y="304800"/>
                    </a:cubicBezTo>
                    <a:lnTo>
                      <a:pt x="137160" y="304800"/>
                    </a:lnTo>
                    <a:cubicBezTo>
                      <a:pt x="141446" y="304800"/>
                      <a:pt x="144780" y="301371"/>
                      <a:pt x="144780" y="297180"/>
                    </a:cubicBezTo>
                    <a:cubicBezTo>
                      <a:pt x="144780" y="292989"/>
                      <a:pt x="141351" y="289560"/>
                      <a:pt x="137160" y="289560"/>
                    </a:cubicBezTo>
                    <a:lnTo>
                      <a:pt x="97917" y="289560"/>
                    </a:lnTo>
                    <a:cubicBezTo>
                      <a:pt x="52292" y="289560"/>
                      <a:pt x="15335" y="252508"/>
                      <a:pt x="15335" y="206883"/>
                    </a:cubicBezTo>
                    <a:cubicBezTo>
                      <a:pt x="15335" y="175260"/>
                      <a:pt x="35909" y="142399"/>
                      <a:pt x="64294" y="128778"/>
                    </a:cubicBezTo>
                    <a:lnTo>
                      <a:pt x="68580" y="126683"/>
                    </a:lnTo>
                    <a:lnTo>
                      <a:pt x="68580" y="121920"/>
                    </a:lnTo>
                    <a:cubicBezTo>
                      <a:pt x="68580" y="120968"/>
                      <a:pt x="68675" y="120015"/>
                      <a:pt x="68675" y="119158"/>
                    </a:cubicBezTo>
                    <a:lnTo>
                      <a:pt x="68771" y="117729"/>
                    </a:lnTo>
                    <a:lnTo>
                      <a:pt x="68675" y="116205"/>
                    </a:lnTo>
                    <a:cubicBezTo>
                      <a:pt x="68675" y="115538"/>
                      <a:pt x="68580" y="114967"/>
                      <a:pt x="68580" y="114300"/>
                    </a:cubicBezTo>
                    <a:cubicBezTo>
                      <a:pt x="68580" y="84868"/>
                      <a:pt x="92488" y="60960"/>
                      <a:pt x="121920" y="60960"/>
                    </a:cubicBezTo>
                    <a:cubicBezTo>
                      <a:pt x="124301" y="60960"/>
                      <a:pt x="126587" y="61151"/>
                      <a:pt x="128873" y="61436"/>
                    </a:cubicBezTo>
                    <a:cubicBezTo>
                      <a:pt x="129445" y="61532"/>
                      <a:pt x="130016" y="61627"/>
                      <a:pt x="130588" y="61722"/>
                    </a:cubicBezTo>
                    <a:cubicBezTo>
                      <a:pt x="132588" y="62103"/>
                      <a:pt x="134684" y="62484"/>
                      <a:pt x="136589" y="63056"/>
                    </a:cubicBezTo>
                    <a:cubicBezTo>
                      <a:pt x="136874" y="63151"/>
                      <a:pt x="137065" y="63151"/>
                      <a:pt x="137446" y="63246"/>
                    </a:cubicBezTo>
                    <a:cubicBezTo>
                      <a:pt x="139637" y="63913"/>
                      <a:pt x="141732" y="64770"/>
                      <a:pt x="143828" y="65723"/>
                    </a:cubicBezTo>
                    <a:cubicBezTo>
                      <a:pt x="144304" y="66008"/>
                      <a:pt x="144875" y="66199"/>
                      <a:pt x="145447" y="66485"/>
                    </a:cubicBezTo>
                    <a:cubicBezTo>
                      <a:pt x="147257" y="67342"/>
                      <a:pt x="149066" y="68390"/>
                      <a:pt x="150781" y="69533"/>
                    </a:cubicBezTo>
                    <a:cubicBezTo>
                      <a:pt x="165449" y="79058"/>
                      <a:pt x="175260" y="95536"/>
                      <a:pt x="175260" y="114300"/>
                    </a:cubicBezTo>
                    <a:cubicBezTo>
                      <a:pt x="175260" y="118491"/>
                      <a:pt x="178689" y="121920"/>
                      <a:pt x="182880" y="121920"/>
                    </a:cubicBezTo>
                    <a:cubicBezTo>
                      <a:pt x="187071" y="121920"/>
                      <a:pt x="190500" y="118491"/>
                      <a:pt x="190500" y="114300"/>
                    </a:cubicBezTo>
                    <a:cubicBezTo>
                      <a:pt x="190500" y="93345"/>
                      <a:pt x="180975" y="74486"/>
                      <a:pt x="166116" y="61913"/>
                    </a:cubicBezTo>
                    <a:cubicBezTo>
                      <a:pt x="187928" y="33338"/>
                      <a:pt x="223933" y="15240"/>
                      <a:pt x="259652" y="15240"/>
                    </a:cubicBezTo>
                    <a:cubicBezTo>
                      <a:pt x="318707" y="15240"/>
                      <a:pt x="367665" y="62008"/>
                      <a:pt x="372809" y="121063"/>
                    </a:cubicBezTo>
                    <a:cubicBezTo>
                      <a:pt x="364998" y="120491"/>
                      <a:pt x="353378" y="120206"/>
                      <a:pt x="341662" y="122015"/>
                    </a:cubicBezTo>
                    <a:cubicBezTo>
                      <a:pt x="337471" y="122682"/>
                      <a:pt x="334709" y="126587"/>
                      <a:pt x="335280" y="130683"/>
                    </a:cubicBezTo>
                    <a:cubicBezTo>
                      <a:pt x="335851" y="134398"/>
                      <a:pt x="339090" y="137160"/>
                      <a:pt x="342805" y="137160"/>
                    </a:cubicBezTo>
                    <a:cubicBezTo>
                      <a:pt x="343186" y="137160"/>
                      <a:pt x="343567" y="137160"/>
                      <a:pt x="343948" y="137065"/>
                    </a:cubicBezTo>
                    <a:cubicBezTo>
                      <a:pt x="360902" y="134493"/>
                      <a:pt x="378619" y="136874"/>
                      <a:pt x="379667" y="137065"/>
                    </a:cubicBezTo>
                    <a:cubicBezTo>
                      <a:pt x="415195" y="143828"/>
                      <a:pt x="441865" y="176498"/>
                      <a:pt x="441865" y="213169"/>
                    </a:cubicBezTo>
                    <a:cubicBezTo>
                      <a:pt x="441865" y="255270"/>
                      <a:pt x="407575" y="289560"/>
                      <a:pt x="365474" y="289560"/>
                    </a:cubicBezTo>
                    <a:lnTo>
                      <a:pt x="335280" y="289560"/>
                    </a:lnTo>
                    <a:cubicBezTo>
                      <a:pt x="331089" y="289560"/>
                      <a:pt x="327660" y="292989"/>
                      <a:pt x="327660" y="297180"/>
                    </a:cubicBezTo>
                    <a:cubicBezTo>
                      <a:pt x="327660" y="301371"/>
                      <a:pt x="331089" y="304800"/>
                      <a:pt x="335280" y="304800"/>
                    </a:cubicBezTo>
                    <a:lnTo>
                      <a:pt x="365570" y="304800"/>
                    </a:lnTo>
                    <a:cubicBezTo>
                      <a:pt x="416052" y="304800"/>
                      <a:pt x="457200" y="263652"/>
                      <a:pt x="457200" y="213169"/>
                    </a:cubicBezTo>
                    <a:cubicBezTo>
                      <a:pt x="457200" y="171355"/>
                      <a:pt x="428054" y="133826"/>
                      <a:pt x="388430" y="123444"/>
                    </a:cubicBezTo>
                    <a:lnTo>
                      <a:pt x="388430" y="1234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1">
                <a:extLst>
                  <a:ext uri="{FF2B5EF4-FFF2-40B4-BE49-F238E27FC236}">
                    <a16:creationId xmlns:a16="http://schemas.microsoft.com/office/drawing/2014/main" id="{2C75450D-2BBB-69D3-AF57-B6EEF9171E8A}"/>
                  </a:ext>
                </a:extLst>
              </p:cNvPr>
              <p:cNvSpPr/>
              <p:nvPr/>
            </p:nvSpPr>
            <p:spPr>
              <a:xfrm>
                <a:off x="5341348" y="3059828"/>
                <a:ext cx="133350" cy="180975"/>
              </a:xfrm>
              <a:custGeom>
                <a:avLst/>
                <a:gdLst>
                  <a:gd name="connsiteX0" fmla="*/ 124135 w 133350"/>
                  <a:gd name="connsiteY0" fmla="*/ 116586 h 180975"/>
                  <a:gd name="connsiteX1" fmla="*/ 76224 w 133350"/>
                  <a:gd name="connsiteY1" fmla="*/ 164592 h 180975"/>
                  <a:gd name="connsiteX2" fmla="*/ 76224 w 133350"/>
                  <a:gd name="connsiteY2" fmla="*/ 7620 h 180975"/>
                  <a:gd name="connsiteX3" fmla="*/ 68604 w 133350"/>
                  <a:gd name="connsiteY3" fmla="*/ 0 h 180975"/>
                  <a:gd name="connsiteX4" fmla="*/ 60984 w 133350"/>
                  <a:gd name="connsiteY4" fmla="*/ 7620 h 180975"/>
                  <a:gd name="connsiteX5" fmla="*/ 60984 w 133350"/>
                  <a:gd name="connsiteY5" fmla="*/ 164497 h 180975"/>
                  <a:gd name="connsiteX6" fmla="*/ 12978 w 133350"/>
                  <a:gd name="connsiteY6" fmla="*/ 116491 h 180975"/>
                  <a:gd name="connsiteX7" fmla="*/ 2215 w 133350"/>
                  <a:gd name="connsiteY7" fmla="*/ 116491 h 180975"/>
                  <a:gd name="connsiteX8" fmla="*/ 2215 w 133350"/>
                  <a:gd name="connsiteY8" fmla="*/ 127254 h 180975"/>
                  <a:gd name="connsiteX9" fmla="*/ 63175 w 133350"/>
                  <a:gd name="connsiteY9" fmla="*/ 188214 h 180975"/>
                  <a:gd name="connsiteX10" fmla="*/ 65651 w 133350"/>
                  <a:gd name="connsiteY10" fmla="*/ 189833 h 180975"/>
                  <a:gd name="connsiteX11" fmla="*/ 68604 w 133350"/>
                  <a:gd name="connsiteY11" fmla="*/ 190405 h 180975"/>
                  <a:gd name="connsiteX12" fmla="*/ 71461 w 133350"/>
                  <a:gd name="connsiteY12" fmla="*/ 189833 h 180975"/>
                  <a:gd name="connsiteX13" fmla="*/ 73938 w 133350"/>
                  <a:gd name="connsiteY13" fmla="*/ 188214 h 180975"/>
                  <a:gd name="connsiteX14" fmla="*/ 134898 w 133350"/>
                  <a:gd name="connsiteY14" fmla="*/ 127254 h 180975"/>
                  <a:gd name="connsiteX15" fmla="*/ 134898 w 133350"/>
                  <a:gd name="connsiteY15" fmla="*/ 116491 h 180975"/>
                  <a:gd name="connsiteX16" fmla="*/ 124135 w 133350"/>
                  <a:gd name="connsiteY16" fmla="*/ 116586 h 180975"/>
                  <a:gd name="connsiteX17" fmla="*/ 124135 w 133350"/>
                  <a:gd name="connsiteY17" fmla="*/ 116586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3350" h="180975">
                    <a:moveTo>
                      <a:pt x="124135" y="116586"/>
                    </a:moveTo>
                    <a:lnTo>
                      <a:pt x="76224" y="164592"/>
                    </a:lnTo>
                    <a:lnTo>
                      <a:pt x="76224" y="7620"/>
                    </a:lnTo>
                    <a:cubicBezTo>
                      <a:pt x="76224" y="3334"/>
                      <a:pt x="72795" y="0"/>
                      <a:pt x="68604" y="0"/>
                    </a:cubicBezTo>
                    <a:cubicBezTo>
                      <a:pt x="64413" y="0"/>
                      <a:pt x="60984" y="3334"/>
                      <a:pt x="60984" y="7620"/>
                    </a:cubicBezTo>
                    <a:lnTo>
                      <a:pt x="60984" y="164497"/>
                    </a:lnTo>
                    <a:lnTo>
                      <a:pt x="12978" y="116491"/>
                    </a:lnTo>
                    <a:cubicBezTo>
                      <a:pt x="10025" y="113538"/>
                      <a:pt x="5167" y="113538"/>
                      <a:pt x="2215" y="116491"/>
                    </a:cubicBezTo>
                    <a:cubicBezTo>
                      <a:pt x="-738" y="119444"/>
                      <a:pt x="-738" y="124301"/>
                      <a:pt x="2215" y="127254"/>
                    </a:cubicBezTo>
                    <a:lnTo>
                      <a:pt x="63175" y="188214"/>
                    </a:lnTo>
                    <a:cubicBezTo>
                      <a:pt x="63937" y="188976"/>
                      <a:pt x="64699" y="189452"/>
                      <a:pt x="65651" y="189833"/>
                    </a:cubicBezTo>
                    <a:cubicBezTo>
                      <a:pt x="66604" y="190214"/>
                      <a:pt x="67556" y="190405"/>
                      <a:pt x="68604" y="190405"/>
                    </a:cubicBezTo>
                    <a:cubicBezTo>
                      <a:pt x="69556" y="190405"/>
                      <a:pt x="70604" y="190214"/>
                      <a:pt x="71461" y="189833"/>
                    </a:cubicBezTo>
                    <a:cubicBezTo>
                      <a:pt x="72414" y="189452"/>
                      <a:pt x="73271" y="188881"/>
                      <a:pt x="73938" y="188214"/>
                    </a:cubicBezTo>
                    <a:lnTo>
                      <a:pt x="134898" y="127254"/>
                    </a:lnTo>
                    <a:cubicBezTo>
                      <a:pt x="137851" y="124301"/>
                      <a:pt x="137851" y="119444"/>
                      <a:pt x="134898" y="116491"/>
                    </a:cubicBezTo>
                    <a:cubicBezTo>
                      <a:pt x="131945" y="113538"/>
                      <a:pt x="127087" y="113538"/>
                      <a:pt x="124135" y="116586"/>
                    </a:cubicBezTo>
                    <a:lnTo>
                      <a:pt x="124135" y="11658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BA876BF2-D2B8-39E3-B6FC-64CF2DEFA4FE}"/>
              </a:ext>
            </a:extLst>
          </p:cNvPr>
          <p:cNvGrpSpPr/>
          <p:nvPr/>
        </p:nvGrpSpPr>
        <p:grpSpPr>
          <a:xfrm>
            <a:off x="3330465" y="4969599"/>
            <a:ext cx="495939" cy="1205913"/>
            <a:chOff x="3330465" y="4969599"/>
            <a:chExt cx="495939" cy="1205913"/>
          </a:xfrm>
        </p:grpSpPr>
        <p:cxnSp>
          <p:nvCxnSpPr>
            <p:cNvPr id="53" name="Straight Connector 91">
              <a:extLst>
                <a:ext uri="{FF2B5EF4-FFF2-40B4-BE49-F238E27FC236}">
                  <a16:creationId xmlns:a16="http://schemas.microsoft.com/office/drawing/2014/main" id="{0A20DE73-9EB2-9D2F-CDEC-03FA4D08BED8}"/>
                </a:ext>
              </a:extLst>
            </p:cNvPr>
            <p:cNvCxnSpPr/>
            <p:nvPr/>
          </p:nvCxnSpPr>
          <p:spPr>
            <a:xfrm flipV="1">
              <a:off x="3578435" y="4969599"/>
              <a:ext cx="0" cy="956978"/>
            </a:xfrm>
            <a:prstGeom prst="line">
              <a:avLst/>
            </a:prstGeom>
            <a:ln w="12700">
              <a:solidFill>
                <a:srgbClr val="00C3E6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112">
              <a:extLst>
                <a:ext uri="{FF2B5EF4-FFF2-40B4-BE49-F238E27FC236}">
                  <a16:creationId xmlns:a16="http://schemas.microsoft.com/office/drawing/2014/main" id="{0C9D7534-F831-90DA-4F1C-85D3C94F75D9}"/>
                </a:ext>
              </a:extLst>
            </p:cNvPr>
            <p:cNvSpPr/>
            <p:nvPr/>
          </p:nvSpPr>
          <p:spPr>
            <a:xfrm>
              <a:off x="3330465" y="5679573"/>
              <a:ext cx="495939" cy="495939"/>
            </a:xfrm>
            <a:prstGeom prst="ellipse">
              <a:avLst/>
            </a:prstGeom>
            <a:solidFill>
              <a:srgbClr val="00C3E6"/>
            </a:solidFill>
            <a:ln w="32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7">
              <a:extLst>
                <a:ext uri="{FF2B5EF4-FFF2-40B4-BE49-F238E27FC236}">
                  <a16:creationId xmlns:a16="http://schemas.microsoft.com/office/drawing/2014/main" id="{FF608969-9011-114F-1169-637C5826AAF2}"/>
                </a:ext>
              </a:extLst>
            </p:cNvPr>
            <p:cNvSpPr/>
            <p:nvPr/>
          </p:nvSpPr>
          <p:spPr>
            <a:xfrm>
              <a:off x="3455025" y="5806038"/>
              <a:ext cx="246818" cy="241078"/>
            </a:xfrm>
            <a:custGeom>
              <a:avLst/>
              <a:gdLst>
                <a:gd name="connsiteX0" fmla="*/ 345186 w 409575"/>
                <a:gd name="connsiteY0" fmla="*/ 160973 h 400050"/>
                <a:gd name="connsiteX1" fmla="*/ 418719 w 409575"/>
                <a:gd name="connsiteY1" fmla="*/ 118967 h 400050"/>
                <a:gd name="connsiteX2" fmla="*/ 209360 w 409575"/>
                <a:gd name="connsiteY2" fmla="*/ 0 h 400050"/>
                <a:gd name="connsiteX3" fmla="*/ 0 w 409575"/>
                <a:gd name="connsiteY3" fmla="*/ 118872 h 400050"/>
                <a:gd name="connsiteX4" fmla="*/ 73628 w 409575"/>
                <a:gd name="connsiteY4" fmla="*/ 160877 h 400050"/>
                <a:gd name="connsiteX5" fmla="*/ 0 w 409575"/>
                <a:gd name="connsiteY5" fmla="*/ 202692 h 400050"/>
                <a:gd name="connsiteX6" fmla="*/ 73628 w 409575"/>
                <a:gd name="connsiteY6" fmla="*/ 244697 h 400050"/>
                <a:gd name="connsiteX7" fmla="*/ 0 w 409575"/>
                <a:gd name="connsiteY7" fmla="*/ 286512 h 400050"/>
                <a:gd name="connsiteX8" fmla="*/ 209360 w 409575"/>
                <a:gd name="connsiteY8" fmla="*/ 406146 h 400050"/>
                <a:gd name="connsiteX9" fmla="*/ 418719 w 409575"/>
                <a:gd name="connsiteY9" fmla="*/ 286512 h 400050"/>
                <a:gd name="connsiteX10" fmla="*/ 345186 w 409575"/>
                <a:gd name="connsiteY10" fmla="*/ 244697 h 400050"/>
                <a:gd name="connsiteX11" fmla="*/ 418719 w 409575"/>
                <a:gd name="connsiteY11" fmla="*/ 202692 h 400050"/>
                <a:gd name="connsiteX12" fmla="*/ 345186 w 409575"/>
                <a:gd name="connsiteY12" fmla="*/ 160973 h 400050"/>
                <a:gd name="connsiteX13" fmla="*/ 209360 w 409575"/>
                <a:gd name="connsiteY13" fmla="*/ 17526 h 400050"/>
                <a:gd name="connsiteX14" fmla="*/ 387953 w 409575"/>
                <a:gd name="connsiteY14" fmla="*/ 118967 h 400050"/>
                <a:gd name="connsiteX15" fmla="*/ 209360 w 409575"/>
                <a:gd name="connsiteY15" fmla="*/ 220980 h 400050"/>
                <a:gd name="connsiteX16" fmla="*/ 30766 w 409575"/>
                <a:gd name="connsiteY16" fmla="*/ 118967 h 400050"/>
                <a:gd name="connsiteX17" fmla="*/ 209360 w 409575"/>
                <a:gd name="connsiteY17" fmla="*/ 17526 h 400050"/>
                <a:gd name="connsiteX18" fmla="*/ 88964 w 409575"/>
                <a:gd name="connsiteY18" fmla="*/ 169736 h 400050"/>
                <a:gd name="connsiteX19" fmla="*/ 209360 w 409575"/>
                <a:gd name="connsiteY19" fmla="*/ 238506 h 400050"/>
                <a:gd name="connsiteX20" fmla="*/ 329756 w 409575"/>
                <a:gd name="connsiteY20" fmla="*/ 169736 h 400050"/>
                <a:gd name="connsiteX21" fmla="*/ 387953 w 409575"/>
                <a:gd name="connsiteY21" fmla="*/ 202787 h 400050"/>
                <a:gd name="connsiteX22" fmla="*/ 209360 w 409575"/>
                <a:gd name="connsiteY22" fmla="*/ 304800 h 400050"/>
                <a:gd name="connsiteX23" fmla="*/ 30766 w 409575"/>
                <a:gd name="connsiteY23" fmla="*/ 202787 h 400050"/>
                <a:gd name="connsiteX24" fmla="*/ 88964 w 409575"/>
                <a:gd name="connsiteY24" fmla="*/ 169736 h 400050"/>
                <a:gd name="connsiteX25" fmla="*/ 387953 w 409575"/>
                <a:gd name="connsiteY25" fmla="*/ 286512 h 400050"/>
                <a:gd name="connsiteX26" fmla="*/ 209360 w 409575"/>
                <a:gd name="connsiteY26" fmla="*/ 388620 h 400050"/>
                <a:gd name="connsiteX27" fmla="*/ 30766 w 409575"/>
                <a:gd name="connsiteY27" fmla="*/ 286512 h 400050"/>
                <a:gd name="connsiteX28" fmla="*/ 88964 w 409575"/>
                <a:gd name="connsiteY28" fmla="*/ 253460 h 400050"/>
                <a:gd name="connsiteX29" fmla="*/ 209360 w 409575"/>
                <a:gd name="connsiteY29" fmla="*/ 322231 h 400050"/>
                <a:gd name="connsiteX30" fmla="*/ 329756 w 409575"/>
                <a:gd name="connsiteY30" fmla="*/ 253460 h 400050"/>
                <a:gd name="connsiteX31" fmla="*/ 387953 w 409575"/>
                <a:gd name="connsiteY31" fmla="*/ 28651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9575" h="400050">
                  <a:moveTo>
                    <a:pt x="345186" y="160973"/>
                  </a:moveTo>
                  <a:lnTo>
                    <a:pt x="418719" y="118967"/>
                  </a:lnTo>
                  <a:lnTo>
                    <a:pt x="209360" y="0"/>
                  </a:lnTo>
                  <a:lnTo>
                    <a:pt x="0" y="118872"/>
                  </a:lnTo>
                  <a:lnTo>
                    <a:pt x="73628" y="160877"/>
                  </a:lnTo>
                  <a:lnTo>
                    <a:pt x="0" y="202692"/>
                  </a:lnTo>
                  <a:lnTo>
                    <a:pt x="73628" y="244697"/>
                  </a:lnTo>
                  <a:lnTo>
                    <a:pt x="0" y="286512"/>
                  </a:lnTo>
                  <a:lnTo>
                    <a:pt x="209360" y="406146"/>
                  </a:lnTo>
                  <a:lnTo>
                    <a:pt x="418719" y="286512"/>
                  </a:lnTo>
                  <a:lnTo>
                    <a:pt x="345186" y="244697"/>
                  </a:lnTo>
                  <a:lnTo>
                    <a:pt x="418719" y="202692"/>
                  </a:lnTo>
                  <a:lnTo>
                    <a:pt x="345186" y="160973"/>
                  </a:lnTo>
                  <a:close/>
                  <a:moveTo>
                    <a:pt x="209360" y="17526"/>
                  </a:moveTo>
                  <a:lnTo>
                    <a:pt x="387953" y="118967"/>
                  </a:lnTo>
                  <a:lnTo>
                    <a:pt x="209360" y="220980"/>
                  </a:lnTo>
                  <a:lnTo>
                    <a:pt x="30766" y="118967"/>
                  </a:lnTo>
                  <a:lnTo>
                    <a:pt x="209360" y="17526"/>
                  </a:lnTo>
                  <a:close/>
                  <a:moveTo>
                    <a:pt x="88964" y="169736"/>
                  </a:moveTo>
                  <a:lnTo>
                    <a:pt x="209360" y="238506"/>
                  </a:lnTo>
                  <a:lnTo>
                    <a:pt x="329756" y="169736"/>
                  </a:lnTo>
                  <a:lnTo>
                    <a:pt x="387953" y="202787"/>
                  </a:lnTo>
                  <a:lnTo>
                    <a:pt x="209360" y="304800"/>
                  </a:lnTo>
                  <a:lnTo>
                    <a:pt x="30766" y="202787"/>
                  </a:lnTo>
                  <a:lnTo>
                    <a:pt x="88964" y="169736"/>
                  </a:lnTo>
                  <a:close/>
                  <a:moveTo>
                    <a:pt x="387953" y="286512"/>
                  </a:moveTo>
                  <a:lnTo>
                    <a:pt x="209360" y="388620"/>
                  </a:lnTo>
                  <a:lnTo>
                    <a:pt x="30766" y="286512"/>
                  </a:lnTo>
                  <a:lnTo>
                    <a:pt x="88964" y="253460"/>
                  </a:lnTo>
                  <a:lnTo>
                    <a:pt x="209360" y="322231"/>
                  </a:lnTo>
                  <a:lnTo>
                    <a:pt x="329756" y="253460"/>
                  </a:lnTo>
                  <a:lnTo>
                    <a:pt x="387953" y="28651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oup 6">
            <a:extLst>
              <a:ext uri="{FF2B5EF4-FFF2-40B4-BE49-F238E27FC236}">
                <a16:creationId xmlns:a16="http://schemas.microsoft.com/office/drawing/2014/main" id="{B5824388-EC41-C50E-FD6A-A3661F7C50A8}"/>
              </a:ext>
            </a:extLst>
          </p:cNvPr>
          <p:cNvGrpSpPr/>
          <p:nvPr/>
        </p:nvGrpSpPr>
        <p:grpSpPr>
          <a:xfrm>
            <a:off x="6276420" y="4969599"/>
            <a:ext cx="495939" cy="1205913"/>
            <a:chOff x="6276420" y="4969599"/>
            <a:chExt cx="495939" cy="1205913"/>
          </a:xfrm>
        </p:grpSpPr>
        <p:cxnSp>
          <p:nvCxnSpPr>
            <p:cNvPr id="57" name="Straight Connector 92">
              <a:extLst>
                <a:ext uri="{FF2B5EF4-FFF2-40B4-BE49-F238E27FC236}">
                  <a16:creationId xmlns:a16="http://schemas.microsoft.com/office/drawing/2014/main" id="{92B7C82B-E462-BB04-AA86-C558459D5C8F}"/>
                </a:ext>
              </a:extLst>
            </p:cNvPr>
            <p:cNvCxnSpPr/>
            <p:nvPr/>
          </p:nvCxnSpPr>
          <p:spPr>
            <a:xfrm flipV="1">
              <a:off x="6524390" y="4969599"/>
              <a:ext cx="0" cy="956978"/>
            </a:xfrm>
            <a:prstGeom prst="line">
              <a:avLst/>
            </a:prstGeom>
            <a:ln w="12700">
              <a:solidFill>
                <a:srgbClr val="24B6AB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113">
              <a:extLst>
                <a:ext uri="{FF2B5EF4-FFF2-40B4-BE49-F238E27FC236}">
                  <a16:creationId xmlns:a16="http://schemas.microsoft.com/office/drawing/2014/main" id="{7C6E3E5A-A569-102D-D46F-F4C02E9E3CD8}"/>
                </a:ext>
              </a:extLst>
            </p:cNvPr>
            <p:cNvSpPr/>
            <p:nvPr/>
          </p:nvSpPr>
          <p:spPr>
            <a:xfrm>
              <a:off x="6276420" y="5679573"/>
              <a:ext cx="495939" cy="495939"/>
            </a:xfrm>
            <a:prstGeom prst="ellipse">
              <a:avLst/>
            </a:prstGeom>
            <a:solidFill>
              <a:srgbClr val="24B6AB"/>
            </a:solidFill>
            <a:ln w="32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9" name="Group 53">
              <a:extLst>
                <a:ext uri="{FF2B5EF4-FFF2-40B4-BE49-F238E27FC236}">
                  <a16:creationId xmlns:a16="http://schemas.microsoft.com/office/drawing/2014/main" id="{AD12A46C-F710-C04A-3768-946927203FF9}"/>
                </a:ext>
              </a:extLst>
            </p:cNvPr>
            <p:cNvGrpSpPr/>
            <p:nvPr/>
          </p:nvGrpSpPr>
          <p:grpSpPr>
            <a:xfrm>
              <a:off x="6403419" y="5795731"/>
              <a:ext cx="241942" cy="261692"/>
              <a:chOff x="5905500" y="3221545"/>
              <a:chExt cx="373380" cy="403860"/>
            </a:xfrm>
            <a:solidFill>
              <a:schemeClr val="bg1"/>
            </a:solidFill>
          </p:grpSpPr>
          <p:sp>
            <p:nvSpPr>
              <p:cNvPr id="60" name="Freeform: Shape 54">
                <a:extLst>
                  <a:ext uri="{FF2B5EF4-FFF2-40B4-BE49-F238E27FC236}">
                    <a16:creationId xmlns:a16="http://schemas.microsoft.com/office/drawing/2014/main" id="{58BFFB80-B487-0829-1B16-DA61E7ADC864}"/>
                  </a:ext>
                </a:extLst>
              </p:cNvPr>
              <p:cNvSpPr/>
              <p:nvPr/>
            </p:nvSpPr>
            <p:spPr>
              <a:xfrm>
                <a:off x="5966460" y="3282505"/>
                <a:ext cx="257175" cy="342900"/>
              </a:xfrm>
              <a:custGeom>
                <a:avLst/>
                <a:gdLst>
                  <a:gd name="connsiteX0" fmla="*/ 129540 w 257175"/>
                  <a:gd name="connsiteY0" fmla="*/ 0 h 342900"/>
                  <a:gd name="connsiteX1" fmla="*/ 0 w 257175"/>
                  <a:gd name="connsiteY1" fmla="*/ 129540 h 342900"/>
                  <a:gd name="connsiteX2" fmla="*/ 83820 w 257175"/>
                  <a:gd name="connsiteY2" fmla="*/ 250698 h 342900"/>
                  <a:gd name="connsiteX3" fmla="*/ 83820 w 257175"/>
                  <a:gd name="connsiteY3" fmla="*/ 320040 h 342900"/>
                  <a:gd name="connsiteX4" fmla="*/ 91440 w 257175"/>
                  <a:gd name="connsiteY4" fmla="*/ 327660 h 342900"/>
                  <a:gd name="connsiteX5" fmla="*/ 99060 w 257175"/>
                  <a:gd name="connsiteY5" fmla="*/ 327660 h 342900"/>
                  <a:gd name="connsiteX6" fmla="*/ 99060 w 257175"/>
                  <a:gd name="connsiteY6" fmla="*/ 342900 h 342900"/>
                  <a:gd name="connsiteX7" fmla="*/ 106680 w 257175"/>
                  <a:gd name="connsiteY7" fmla="*/ 350520 h 342900"/>
                  <a:gd name="connsiteX8" fmla="*/ 152400 w 257175"/>
                  <a:gd name="connsiteY8" fmla="*/ 350520 h 342900"/>
                  <a:gd name="connsiteX9" fmla="*/ 160020 w 257175"/>
                  <a:gd name="connsiteY9" fmla="*/ 342900 h 342900"/>
                  <a:gd name="connsiteX10" fmla="*/ 160020 w 257175"/>
                  <a:gd name="connsiteY10" fmla="*/ 327660 h 342900"/>
                  <a:gd name="connsiteX11" fmla="*/ 167640 w 257175"/>
                  <a:gd name="connsiteY11" fmla="*/ 327660 h 342900"/>
                  <a:gd name="connsiteX12" fmla="*/ 175260 w 257175"/>
                  <a:gd name="connsiteY12" fmla="*/ 320040 h 342900"/>
                  <a:gd name="connsiteX13" fmla="*/ 175260 w 257175"/>
                  <a:gd name="connsiteY13" fmla="*/ 250698 h 342900"/>
                  <a:gd name="connsiteX14" fmla="*/ 259080 w 257175"/>
                  <a:gd name="connsiteY14" fmla="*/ 129540 h 342900"/>
                  <a:gd name="connsiteX15" fmla="*/ 129540 w 257175"/>
                  <a:gd name="connsiteY15" fmla="*/ 0 h 342900"/>
                  <a:gd name="connsiteX16" fmla="*/ 129540 w 257175"/>
                  <a:gd name="connsiteY16" fmla="*/ 0 h 342900"/>
                  <a:gd name="connsiteX17" fmla="*/ 152400 w 257175"/>
                  <a:gd name="connsiteY17" fmla="*/ 312420 h 342900"/>
                  <a:gd name="connsiteX18" fmla="*/ 144780 w 257175"/>
                  <a:gd name="connsiteY18" fmla="*/ 320040 h 342900"/>
                  <a:gd name="connsiteX19" fmla="*/ 144780 w 257175"/>
                  <a:gd name="connsiteY19" fmla="*/ 335280 h 342900"/>
                  <a:gd name="connsiteX20" fmla="*/ 114300 w 257175"/>
                  <a:gd name="connsiteY20" fmla="*/ 335280 h 342900"/>
                  <a:gd name="connsiteX21" fmla="*/ 114300 w 257175"/>
                  <a:gd name="connsiteY21" fmla="*/ 320040 h 342900"/>
                  <a:gd name="connsiteX22" fmla="*/ 106680 w 257175"/>
                  <a:gd name="connsiteY22" fmla="*/ 312420 h 342900"/>
                  <a:gd name="connsiteX23" fmla="*/ 99060 w 257175"/>
                  <a:gd name="connsiteY23" fmla="*/ 312420 h 342900"/>
                  <a:gd name="connsiteX24" fmla="*/ 99060 w 257175"/>
                  <a:gd name="connsiteY24" fmla="*/ 274320 h 342900"/>
                  <a:gd name="connsiteX25" fmla="*/ 160020 w 257175"/>
                  <a:gd name="connsiteY25" fmla="*/ 274320 h 342900"/>
                  <a:gd name="connsiteX26" fmla="*/ 160020 w 257175"/>
                  <a:gd name="connsiteY26" fmla="*/ 312420 h 342900"/>
                  <a:gd name="connsiteX27" fmla="*/ 152400 w 257175"/>
                  <a:gd name="connsiteY27" fmla="*/ 312420 h 342900"/>
                  <a:gd name="connsiteX28" fmla="*/ 165259 w 257175"/>
                  <a:gd name="connsiteY28" fmla="*/ 238030 h 342900"/>
                  <a:gd name="connsiteX29" fmla="*/ 160020 w 257175"/>
                  <a:gd name="connsiteY29" fmla="*/ 245269 h 342900"/>
                  <a:gd name="connsiteX30" fmla="*/ 160020 w 257175"/>
                  <a:gd name="connsiteY30" fmla="*/ 259080 h 342900"/>
                  <a:gd name="connsiteX31" fmla="*/ 99060 w 257175"/>
                  <a:gd name="connsiteY31" fmla="*/ 259080 h 342900"/>
                  <a:gd name="connsiteX32" fmla="*/ 99060 w 257175"/>
                  <a:gd name="connsiteY32" fmla="*/ 245269 h 342900"/>
                  <a:gd name="connsiteX33" fmla="*/ 93821 w 257175"/>
                  <a:gd name="connsiteY33" fmla="*/ 238030 h 342900"/>
                  <a:gd name="connsiteX34" fmla="*/ 15240 w 257175"/>
                  <a:gd name="connsiteY34" fmla="*/ 129540 h 342900"/>
                  <a:gd name="connsiteX35" fmla="*/ 129540 w 257175"/>
                  <a:gd name="connsiteY35" fmla="*/ 15240 h 342900"/>
                  <a:gd name="connsiteX36" fmla="*/ 243840 w 257175"/>
                  <a:gd name="connsiteY36" fmla="*/ 129540 h 342900"/>
                  <a:gd name="connsiteX37" fmla="*/ 165259 w 257175"/>
                  <a:gd name="connsiteY37" fmla="*/ 238030 h 342900"/>
                  <a:gd name="connsiteX38" fmla="*/ 165259 w 257175"/>
                  <a:gd name="connsiteY38" fmla="*/ 23803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57175" h="342900">
                    <a:moveTo>
                      <a:pt x="129540" y="0"/>
                    </a:moveTo>
                    <a:cubicBezTo>
                      <a:pt x="58103" y="0"/>
                      <a:pt x="0" y="58103"/>
                      <a:pt x="0" y="129540"/>
                    </a:cubicBezTo>
                    <a:cubicBezTo>
                      <a:pt x="0" y="183737"/>
                      <a:pt x="33528" y="231743"/>
                      <a:pt x="83820" y="250698"/>
                    </a:cubicBezTo>
                    <a:lnTo>
                      <a:pt x="83820" y="320040"/>
                    </a:lnTo>
                    <a:cubicBezTo>
                      <a:pt x="83820" y="324231"/>
                      <a:pt x="87249" y="327660"/>
                      <a:pt x="91440" y="327660"/>
                    </a:cubicBezTo>
                    <a:lnTo>
                      <a:pt x="99060" y="327660"/>
                    </a:lnTo>
                    <a:lnTo>
                      <a:pt x="99060" y="342900"/>
                    </a:lnTo>
                    <a:cubicBezTo>
                      <a:pt x="99060" y="347186"/>
                      <a:pt x="102394" y="350520"/>
                      <a:pt x="106680" y="350520"/>
                    </a:cubicBezTo>
                    <a:lnTo>
                      <a:pt x="152400" y="350520"/>
                    </a:lnTo>
                    <a:cubicBezTo>
                      <a:pt x="156686" y="350520"/>
                      <a:pt x="160020" y="347186"/>
                      <a:pt x="160020" y="342900"/>
                    </a:cubicBezTo>
                    <a:lnTo>
                      <a:pt x="160020" y="327660"/>
                    </a:lnTo>
                    <a:lnTo>
                      <a:pt x="167640" y="327660"/>
                    </a:lnTo>
                    <a:cubicBezTo>
                      <a:pt x="171831" y="327660"/>
                      <a:pt x="175260" y="324231"/>
                      <a:pt x="175260" y="320040"/>
                    </a:cubicBezTo>
                    <a:lnTo>
                      <a:pt x="175260" y="250698"/>
                    </a:lnTo>
                    <a:cubicBezTo>
                      <a:pt x="225552" y="231743"/>
                      <a:pt x="259080" y="183737"/>
                      <a:pt x="259080" y="129540"/>
                    </a:cubicBezTo>
                    <a:cubicBezTo>
                      <a:pt x="259080" y="58103"/>
                      <a:pt x="200978" y="0"/>
                      <a:pt x="129540" y="0"/>
                    </a:cubicBezTo>
                    <a:lnTo>
                      <a:pt x="129540" y="0"/>
                    </a:lnTo>
                    <a:close/>
                    <a:moveTo>
                      <a:pt x="152400" y="312420"/>
                    </a:moveTo>
                    <a:cubicBezTo>
                      <a:pt x="148209" y="312420"/>
                      <a:pt x="144780" y="315849"/>
                      <a:pt x="144780" y="320040"/>
                    </a:cubicBezTo>
                    <a:lnTo>
                      <a:pt x="144780" y="335280"/>
                    </a:lnTo>
                    <a:lnTo>
                      <a:pt x="114300" y="335280"/>
                    </a:lnTo>
                    <a:lnTo>
                      <a:pt x="114300" y="320040"/>
                    </a:lnTo>
                    <a:cubicBezTo>
                      <a:pt x="114300" y="315849"/>
                      <a:pt x="110966" y="312420"/>
                      <a:pt x="106680" y="312420"/>
                    </a:cubicBezTo>
                    <a:lnTo>
                      <a:pt x="99060" y="312420"/>
                    </a:lnTo>
                    <a:lnTo>
                      <a:pt x="99060" y="274320"/>
                    </a:lnTo>
                    <a:lnTo>
                      <a:pt x="160020" y="274320"/>
                    </a:lnTo>
                    <a:lnTo>
                      <a:pt x="160020" y="312420"/>
                    </a:lnTo>
                    <a:lnTo>
                      <a:pt x="152400" y="312420"/>
                    </a:lnTo>
                    <a:close/>
                    <a:moveTo>
                      <a:pt x="165259" y="238030"/>
                    </a:moveTo>
                    <a:cubicBezTo>
                      <a:pt x="162116" y="239078"/>
                      <a:pt x="160020" y="241935"/>
                      <a:pt x="160020" y="245269"/>
                    </a:cubicBezTo>
                    <a:lnTo>
                      <a:pt x="160020" y="259080"/>
                    </a:lnTo>
                    <a:lnTo>
                      <a:pt x="99060" y="259080"/>
                    </a:lnTo>
                    <a:lnTo>
                      <a:pt x="99060" y="245269"/>
                    </a:lnTo>
                    <a:cubicBezTo>
                      <a:pt x="99060" y="242030"/>
                      <a:pt x="96965" y="239078"/>
                      <a:pt x="93821" y="238030"/>
                    </a:cubicBezTo>
                    <a:cubicBezTo>
                      <a:pt x="46863" y="222599"/>
                      <a:pt x="15240" y="178975"/>
                      <a:pt x="15240" y="129540"/>
                    </a:cubicBezTo>
                    <a:cubicBezTo>
                      <a:pt x="15240" y="66485"/>
                      <a:pt x="66485" y="15240"/>
                      <a:pt x="129540" y="15240"/>
                    </a:cubicBezTo>
                    <a:cubicBezTo>
                      <a:pt x="192596" y="15240"/>
                      <a:pt x="243840" y="66485"/>
                      <a:pt x="243840" y="129540"/>
                    </a:cubicBezTo>
                    <a:cubicBezTo>
                      <a:pt x="243840" y="178975"/>
                      <a:pt x="212217" y="222599"/>
                      <a:pt x="165259" y="238030"/>
                    </a:cubicBezTo>
                    <a:lnTo>
                      <a:pt x="165259" y="2380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55">
                <a:extLst>
                  <a:ext uri="{FF2B5EF4-FFF2-40B4-BE49-F238E27FC236}">
                    <a16:creationId xmlns:a16="http://schemas.microsoft.com/office/drawing/2014/main" id="{AD2B2385-5DF4-C2B2-39BB-48294D116536}"/>
                  </a:ext>
                </a:extLst>
              </p:cNvPr>
              <p:cNvSpPr/>
              <p:nvPr/>
            </p:nvSpPr>
            <p:spPr>
              <a:xfrm>
                <a:off x="6088380" y="3221545"/>
                <a:ext cx="9525" cy="38100"/>
              </a:xfrm>
              <a:custGeom>
                <a:avLst/>
                <a:gdLst>
                  <a:gd name="connsiteX0" fmla="*/ 7620 w 9525"/>
                  <a:gd name="connsiteY0" fmla="*/ 45720 h 38100"/>
                  <a:gd name="connsiteX1" fmla="*/ 15240 w 9525"/>
                  <a:gd name="connsiteY1" fmla="*/ 38100 h 38100"/>
                  <a:gd name="connsiteX2" fmla="*/ 15240 w 9525"/>
                  <a:gd name="connsiteY2" fmla="*/ 7620 h 38100"/>
                  <a:gd name="connsiteX3" fmla="*/ 7620 w 9525"/>
                  <a:gd name="connsiteY3" fmla="*/ 0 h 38100"/>
                  <a:gd name="connsiteX4" fmla="*/ 0 w 9525"/>
                  <a:gd name="connsiteY4" fmla="*/ 7620 h 38100"/>
                  <a:gd name="connsiteX5" fmla="*/ 0 w 9525"/>
                  <a:gd name="connsiteY5" fmla="*/ 38100 h 38100"/>
                  <a:gd name="connsiteX6" fmla="*/ 7620 w 9525"/>
                  <a:gd name="connsiteY6" fmla="*/ 45720 h 38100"/>
                  <a:gd name="connsiteX7" fmla="*/ 7620 w 9525"/>
                  <a:gd name="connsiteY7" fmla="*/ 4572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" h="38100">
                    <a:moveTo>
                      <a:pt x="7620" y="45720"/>
                    </a:moveTo>
                    <a:cubicBezTo>
                      <a:pt x="11811" y="45720"/>
                      <a:pt x="15240" y="42291"/>
                      <a:pt x="15240" y="38100"/>
                    </a:cubicBezTo>
                    <a:lnTo>
                      <a:pt x="15240" y="7620"/>
                    </a:lnTo>
                    <a:cubicBezTo>
                      <a:pt x="15240" y="3429"/>
                      <a:pt x="11811" y="0"/>
                      <a:pt x="7620" y="0"/>
                    </a:cubicBezTo>
                    <a:cubicBezTo>
                      <a:pt x="3429" y="0"/>
                      <a:pt x="0" y="3429"/>
                      <a:pt x="0" y="7620"/>
                    </a:cubicBezTo>
                    <a:lnTo>
                      <a:pt x="0" y="38100"/>
                    </a:lnTo>
                    <a:cubicBezTo>
                      <a:pt x="0" y="42291"/>
                      <a:pt x="3429" y="45720"/>
                      <a:pt x="7620" y="45720"/>
                    </a:cubicBezTo>
                    <a:lnTo>
                      <a:pt x="7620" y="457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56">
                <a:extLst>
                  <a:ext uri="{FF2B5EF4-FFF2-40B4-BE49-F238E27FC236}">
                    <a16:creationId xmlns:a16="http://schemas.microsoft.com/office/drawing/2014/main" id="{4C64F8CE-0B0B-2D9C-878C-F1F4B5622D74}"/>
                  </a:ext>
                </a:extLst>
              </p:cNvPr>
              <p:cNvSpPr/>
              <p:nvPr/>
            </p:nvSpPr>
            <p:spPr>
              <a:xfrm>
                <a:off x="6240780" y="3404425"/>
                <a:ext cx="38100" cy="9525"/>
              </a:xfrm>
              <a:custGeom>
                <a:avLst/>
                <a:gdLst>
                  <a:gd name="connsiteX0" fmla="*/ 38100 w 38100"/>
                  <a:gd name="connsiteY0" fmla="*/ 0 h 9525"/>
                  <a:gd name="connsiteX1" fmla="*/ 7620 w 38100"/>
                  <a:gd name="connsiteY1" fmla="*/ 0 h 9525"/>
                  <a:gd name="connsiteX2" fmla="*/ 0 w 38100"/>
                  <a:gd name="connsiteY2" fmla="*/ 7620 h 9525"/>
                  <a:gd name="connsiteX3" fmla="*/ 7620 w 38100"/>
                  <a:gd name="connsiteY3" fmla="*/ 15240 h 9525"/>
                  <a:gd name="connsiteX4" fmla="*/ 38100 w 38100"/>
                  <a:gd name="connsiteY4" fmla="*/ 15240 h 9525"/>
                  <a:gd name="connsiteX5" fmla="*/ 45720 w 38100"/>
                  <a:gd name="connsiteY5" fmla="*/ 7620 h 9525"/>
                  <a:gd name="connsiteX6" fmla="*/ 38100 w 38100"/>
                  <a:gd name="connsiteY6" fmla="*/ 0 h 9525"/>
                  <a:gd name="connsiteX7" fmla="*/ 38100 w 38100"/>
                  <a:gd name="connsiteY7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9525">
                    <a:moveTo>
                      <a:pt x="38100" y="0"/>
                    </a:moveTo>
                    <a:lnTo>
                      <a:pt x="7620" y="0"/>
                    </a:lnTo>
                    <a:cubicBezTo>
                      <a:pt x="3429" y="0"/>
                      <a:pt x="0" y="3429"/>
                      <a:pt x="0" y="7620"/>
                    </a:cubicBezTo>
                    <a:cubicBezTo>
                      <a:pt x="0" y="11811"/>
                      <a:pt x="3429" y="15240"/>
                      <a:pt x="7620" y="15240"/>
                    </a:cubicBezTo>
                    <a:lnTo>
                      <a:pt x="38100" y="15240"/>
                    </a:lnTo>
                    <a:cubicBezTo>
                      <a:pt x="42291" y="15240"/>
                      <a:pt x="45720" y="11811"/>
                      <a:pt x="45720" y="7620"/>
                    </a:cubicBezTo>
                    <a:cubicBezTo>
                      <a:pt x="45720" y="3429"/>
                      <a:pt x="42291" y="0"/>
                      <a:pt x="38100" y="0"/>
                    </a:cubicBezTo>
                    <a:lnTo>
                      <a:pt x="3810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57">
                <a:extLst>
                  <a:ext uri="{FF2B5EF4-FFF2-40B4-BE49-F238E27FC236}">
                    <a16:creationId xmlns:a16="http://schemas.microsoft.com/office/drawing/2014/main" id="{00A76550-A545-8399-03DE-A5814D5F81C9}"/>
                  </a:ext>
                </a:extLst>
              </p:cNvPr>
              <p:cNvSpPr/>
              <p:nvPr/>
            </p:nvSpPr>
            <p:spPr>
              <a:xfrm>
                <a:off x="5905500" y="3404425"/>
                <a:ext cx="38100" cy="9525"/>
              </a:xfrm>
              <a:custGeom>
                <a:avLst/>
                <a:gdLst>
                  <a:gd name="connsiteX0" fmla="*/ 38100 w 38100"/>
                  <a:gd name="connsiteY0" fmla="*/ 0 h 9525"/>
                  <a:gd name="connsiteX1" fmla="*/ 7620 w 38100"/>
                  <a:gd name="connsiteY1" fmla="*/ 0 h 9525"/>
                  <a:gd name="connsiteX2" fmla="*/ 0 w 38100"/>
                  <a:gd name="connsiteY2" fmla="*/ 7620 h 9525"/>
                  <a:gd name="connsiteX3" fmla="*/ 7620 w 38100"/>
                  <a:gd name="connsiteY3" fmla="*/ 15240 h 9525"/>
                  <a:gd name="connsiteX4" fmla="*/ 38100 w 38100"/>
                  <a:gd name="connsiteY4" fmla="*/ 15240 h 9525"/>
                  <a:gd name="connsiteX5" fmla="*/ 45720 w 38100"/>
                  <a:gd name="connsiteY5" fmla="*/ 7620 h 9525"/>
                  <a:gd name="connsiteX6" fmla="*/ 38100 w 38100"/>
                  <a:gd name="connsiteY6" fmla="*/ 0 h 9525"/>
                  <a:gd name="connsiteX7" fmla="*/ 38100 w 38100"/>
                  <a:gd name="connsiteY7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9525">
                    <a:moveTo>
                      <a:pt x="38100" y="0"/>
                    </a:moveTo>
                    <a:lnTo>
                      <a:pt x="7620" y="0"/>
                    </a:lnTo>
                    <a:cubicBezTo>
                      <a:pt x="3429" y="0"/>
                      <a:pt x="0" y="3429"/>
                      <a:pt x="0" y="7620"/>
                    </a:cubicBezTo>
                    <a:cubicBezTo>
                      <a:pt x="0" y="11811"/>
                      <a:pt x="3429" y="15240"/>
                      <a:pt x="7620" y="15240"/>
                    </a:cubicBezTo>
                    <a:lnTo>
                      <a:pt x="38100" y="15240"/>
                    </a:lnTo>
                    <a:cubicBezTo>
                      <a:pt x="42291" y="15240"/>
                      <a:pt x="45720" y="11811"/>
                      <a:pt x="45720" y="7620"/>
                    </a:cubicBezTo>
                    <a:cubicBezTo>
                      <a:pt x="45720" y="3429"/>
                      <a:pt x="42291" y="0"/>
                      <a:pt x="38100" y="0"/>
                    </a:cubicBezTo>
                    <a:lnTo>
                      <a:pt x="3810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58">
                <a:extLst>
                  <a:ext uri="{FF2B5EF4-FFF2-40B4-BE49-F238E27FC236}">
                    <a16:creationId xmlns:a16="http://schemas.microsoft.com/office/drawing/2014/main" id="{437A6CCA-3851-7329-36CD-DFB7F0CC5831}"/>
                  </a:ext>
                </a:extLst>
              </p:cNvPr>
              <p:cNvSpPr/>
              <p:nvPr/>
            </p:nvSpPr>
            <p:spPr>
              <a:xfrm>
                <a:off x="6196179" y="3275111"/>
                <a:ext cx="28575" cy="28575"/>
              </a:xfrm>
              <a:custGeom>
                <a:avLst/>
                <a:gdLst>
                  <a:gd name="connsiteX0" fmla="*/ 23741 w 28575"/>
                  <a:gd name="connsiteY0" fmla="*/ 2250 h 28575"/>
                  <a:gd name="connsiteX1" fmla="*/ 2215 w 28575"/>
                  <a:gd name="connsiteY1" fmla="*/ 23777 h 28575"/>
                  <a:gd name="connsiteX2" fmla="*/ 2215 w 28575"/>
                  <a:gd name="connsiteY2" fmla="*/ 34540 h 28575"/>
                  <a:gd name="connsiteX3" fmla="*/ 7549 w 28575"/>
                  <a:gd name="connsiteY3" fmla="*/ 36731 h 28575"/>
                  <a:gd name="connsiteX4" fmla="*/ 12978 w 28575"/>
                  <a:gd name="connsiteY4" fmla="*/ 34540 h 28575"/>
                  <a:gd name="connsiteX5" fmla="*/ 34504 w 28575"/>
                  <a:gd name="connsiteY5" fmla="*/ 13014 h 28575"/>
                  <a:gd name="connsiteX6" fmla="*/ 34504 w 28575"/>
                  <a:gd name="connsiteY6" fmla="*/ 2250 h 28575"/>
                  <a:gd name="connsiteX7" fmla="*/ 23741 w 28575"/>
                  <a:gd name="connsiteY7" fmla="*/ 2250 h 28575"/>
                  <a:gd name="connsiteX8" fmla="*/ 23741 w 28575"/>
                  <a:gd name="connsiteY8" fmla="*/ 225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" h="28575">
                    <a:moveTo>
                      <a:pt x="23741" y="2250"/>
                    </a:moveTo>
                    <a:lnTo>
                      <a:pt x="2215" y="23777"/>
                    </a:lnTo>
                    <a:cubicBezTo>
                      <a:pt x="-738" y="26730"/>
                      <a:pt x="-738" y="31587"/>
                      <a:pt x="2215" y="34540"/>
                    </a:cubicBezTo>
                    <a:cubicBezTo>
                      <a:pt x="3739" y="36064"/>
                      <a:pt x="5644" y="36731"/>
                      <a:pt x="7549" y="36731"/>
                    </a:cubicBezTo>
                    <a:cubicBezTo>
                      <a:pt x="9549" y="36731"/>
                      <a:pt x="11454" y="35969"/>
                      <a:pt x="12978" y="34540"/>
                    </a:cubicBezTo>
                    <a:lnTo>
                      <a:pt x="34504" y="13014"/>
                    </a:lnTo>
                    <a:cubicBezTo>
                      <a:pt x="37552" y="10061"/>
                      <a:pt x="37552" y="5203"/>
                      <a:pt x="34504" y="2250"/>
                    </a:cubicBezTo>
                    <a:cubicBezTo>
                      <a:pt x="31552" y="-798"/>
                      <a:pt x="26694" y="-702"/>
                      <a:pt x="23741" y="2250"/>
                    </a:cubicBezTo>
                    <a:lnTo>
                      <a:pt x="23741" y="22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59">
                <a:extLst>
                  <a:ext uri="{FF2B5EF4-FFF2-40B4-BE49-F238E27FC236}">
                    <a16:creationId xmlns:a16="http://schemas.microsoft.com/office/drawing/2014/main" id="{B09C9455-C1FA-49EA-3B96-C4023E83493A}"/>
                  </a:ext>
                </a:extLst>
              </p:cNvPr>
              <p:cNvSpPr/>
              <p:nvPr/>
            </p:nvSpPr>
            <p:spPr>
              <a:xfrm>
                <a:off x="5959031" y="3512224"/>
                <a:ext cx="28575" cy="28575"/>
              </a:xfrm>
              <a:custGeom>
                <a:avLst/>
                <a:gdLst>
                  <a:gd name="connsiteX0" fmla="*/ 23812 w 28575"/>
                  <a:gd name="connsiteY0" fmla="*/ 2215 h 28575"/>
                  <a:gd name="connsiteX1" fmla="*/ 2286 w 28575"/>
                  <a:gd name="connsiteY1" fmla="*/ 23741 h 28575"/>
                  <a:gd name="connsiteX2" fmla="*/ 2286 w 28575"/>
                  <a:gd name="connsiteY2" fmla="*/ 34504 h 28575"/>
                  <a:gd name="connsiteX3" fmla="*/ 7620 w 28575"/>
                  <a:gd name="connsiteY3" fmla="*/ 36695 h 28575"/>
                  <a:gd name="connsiteX4" fmla="*/ 13049 w 28575"/>
                  <a:gd name="connsiteY4" fmla="*/ 34504 h 28575"/>
                  <a:gd name="connsiteX5" fmla="*/ 34576 w 28575"/>
                  <a:gd name="connsiteY5" fmla="*/ 12978 h 28575"/>
                  <a:gd name="connsiteX6" fmla="*/ 34576 w 28575"/>
                  <a:gd name="connsiteY6" fmla="*/ 2215 h 28575"/>
                  <a:gd name="connsiteX7" fmla="*/ 23812 w 28575"/>
                  <a:gd name="connsiteY7" fmla="*/ 2215 h 28575"/>
                  <a:gd name="connsiteX8" fmla="*/ 23812 w 28575"/>
                  <a:gd name="connsiteY8" fmla="*/ 221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" h="28575">
                    <a:moveTo>
                      <a:pt x="23812" y="2215"/>
                    </a:moveTo>
                    <a:lnTo>
                      <a:pt x="2286" y="23741"/>
                    </a:lnTo>
                    <a:cubicBezTo>
                      <a:pt x="-762" y="26694"/>
                      <a:pt x="-762" y="31552"/>
                      <a:pt x="2286" y="34504"/>
                    </a:cubicBezTo>
                    <a:cubicBezTo>
                      <a:pt x="3715" y="36028"/>
                      <a:pt x="5715" y="36695"/>
                      <a:pt x="7620" y="36695"/>
                    </a:cubicBezTo>
                    <a:cubicBezTo>
                      <a:pt x="9620" y="36695"/>
                      <a:pt x="11525" y="35933"/>
                      <a:pt x="13049" y="34504"/>
                    </a:cubicBezTo>
                    <a:lnTo>
                      <a:pt x="34576" y="12978"/>
                    </a:lnTo>
                    <a:cubicBezTo>
                      <a:pt x="37529" y="10025"/>
                      <a:pt x="37529" y="5167"/>
                      <a:pt x="34576" y="2215"/>
                    </a:cubicBezTo>
                    <a:cubicBezTo>
                      <a:pt x="31623" y="-738"/>
                      <a:pt x="26765" y="-738"/>
                      <a:pt x="23812" y="2215"/>
                    </a:cubicBezTo>
                    <a:lnTo>
                      <a:pt x="23812" y="2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60">
                <a:extLst>
                  <a:ext uri="{FF2B5EF4-FFF2-40B4-BE49-F238E27FC236}">
                    <a16:creationId xmlns:a16="http://schemas.microsoft.com/office/drawing/2014/main" id="{A977A377-2B97-E6CA-154E-2D8E8E1ECAA3}"/>
                  </a:ext>
                </a:extLst>
              </p:cNvPr>
              <p:cNvSpPr/>
              <p:nvPr/>
            </p:nvSpPr>
            <p:spPr>
              <a:xfrm>
                <a:off x="6196179" y="3512224"/>
                <a:ext cx="28575" cy="28575"/>
              </a:xfrm>
              <a:custGeom>
                <a:avLst/>
                <a:gdLst>
                  <a:gd name="connsiteX0" fmla="*/ 12978 w 28575"/>
                  <a:gd name="connsiteY0" fmla="*/ 2215 h 28575"/>
                  <a:gd name="connsiteX1" fmla="*/ 2215 w 28575"/>
                  <a:gd name="connsiteY1" fmla="*/ 2215 h 28575"/>
                  <a:gd name="connsiteX2" fmla="*/ 2215 w 28575"/>
                  <a:gd name="connsiteY2" fmla="*/ 12978 h 28575"/>
                  <a:gd name="connsiteX3" fmla="*/ 23741 w 28575"/>
                  <a:gd name="connsiteY3" fmla="*/ 34504 h 28575"/>
                  <a:gd name="connsiteX4" fmla="*/ 29170 w 28575"/>
                  <a:gd name="connsiteY4" fmla="*/ 36695 h 28575"/>
                  <a:gd name="connsiteX5" fmla="*/ 34504 w 28575"/>
                  <a:gd name="connsiteY5" fmla="*/ 34504 h 28575"/>
                  <a:gd name="connsiteX6" fmla="*/ 34504 w 28575"/>
                  <a:gd name="connsiteY6" fmla="*/ 23741 h 28575"/>
                  <a:gd name="connsiteX7" fmla="*/ 12978 w 28575"/>
                  <a:gd name="connsiteY7" fmla="*/ 221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75" h="28575">
                    <a:moveTo>
                      <a:pt x="12978" y="2215"/>
                    </a:moveTo>
                    <a:cubicBezTo>
                      <a:pt x="10025" y="-738"/>
                      <a:pt x="5167" y="-738"/>
                      <a:pt x="2215" y="2215"/>
                    </a:cubicBezTo>
                    <a:cubicBezTo>
                      <a:pt x="-738" y="5167"/>
                      <a:pt x="-738" y="10025"/>
                      <a:pt x="2215" y="12978"/>
                    </a:cubicBezTo>
                    <a:lnTo>
                      <a:pt x="23741" y="34504"/>
                    </a:lnTo>
                    <a:cubicBezTo>
                      <a:pt x="25265" y="36028"/>
                      <a:pt x="27170" y="36695"/>
                      <a:pt x="29170" y="36695"/>
                    </a:cubicBezTo>
                    <a:cubicBezTo>
                      <a:pt x="31075" y="36695"/>
                      <a:pt x="33076" y="35933"/>
                      <a:pt x="34504" y="34504"/>
                    </a:cubicBezTo>
                    <a:cubicBezTo>
                      <a:pt x="37552" y="31552"/>
                      <a:pt x="37552" y="26694"/>
                      <a:pt x="34504" y="23741"/>
                    </a:cubicBezTo>
                    <a:lnTo>
                      <a:pt x="12978" y="2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61">
                <a:extLst>
                  <a:ext uri="{FF2B5EF4-FFF2-40B4-BE49-F238E27FC236}">
                    <a16:creationId xmlns:a16="http://schemas.microsoft.com/office/drawing/2014/main" id="{B36F1EB0-5462-572A-F359-F210F40B5E64}"/>
                  </a:ext>
                </a:extLst>
              </p:cNvPr>
              <p:cNvSpPr/>
              <p:nvPr/>
            </p:nvSpPr>
            <p:spPr>
              <a:xfrm>
                <a:off x="5959031" y="3275076"/>
                <a:ext cx="28575" cy="28575"/>
              </a:xfrm>
              <a:custGeom>
                <a:avLst/>
                <a:gdLst>
                  <a:gd name="connsiteX0" fmla="*/ 23812 w 28575"/>
                  <a:gd name="connsiteY0" fmla="*/ 34576 h 28575"/>
                  <a:gd name="connsiteX1" fmla="*/ 29242 w 28575"/>
                  <a:gd name="connsiteY1" fmla="*/ 36766 h 28575"/>
                  <a:gd name="connsiteX2" fmla="*/ 34576 w 28575"/>
                  <a:gd name="connsiteY2" fmla="*/ 34576 h 28575"/>
                  <a:gd name="connsiteX3" fmla="*/ 34576 w 28575"/>
                  <a:gd name="connsiteY3" fmla="*/ 23813 h 28575"/>
                  <a:gd name="connsiteX4" fmla="*/ 13049 w 28575"/>
                  <a:gd name="connsiteY4" fmla="*/ 2286 h 28575"/>
                  <a:gd name="connsiteX5" fmla="*/ 2286 w 28575"/>
                  <a:gd name="connsiteY5" fmla="*/ 2286 h 28575"/>
                  <a:gd name="connsiteX6" fmla="*/ 2286 w 28575"/>
                  <a:gd name="connsiteY6" fmla="*/ 13049 h 28575"/>
                  <a:gd name="connsiteX7" fmla="*/ 23812 w 28575"/>
                  <a:gd name="connsiteY7" fmla="*/ 3457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75" h="28575">
                    <a:moveTo>
                      <a:pt x="23812" y="34576"/>
                    </a:moveTo>
                    <a:cubicBezTo>
                      <a:pt x="25336" y="36100"/>
                      <a:pt x="27241" y="36766"/>
                      <a:pt x="29242" y="36766"/>
                    </a:cubicBezTo>
                    <a:cubicBezTo>
                      <a:pt x="31147" y="36766"/>
                      <a:pt x="33147" y="36004"/>
                      <a:pt x="34576" y="34576"/>
                    </a:cubicBezTo>
                    <a:cubicBezTo>
                      <a:pt x="37529" y="31623"/>
                      <a:pt x="37529" y="26765"/>
                      <a:pt x="34576" y="23813"/>
                    </a:cubicBezTo>
                    <a:lnTo>
                      <a:pt x="13049" y="2286"/>
                    </a:lnTo>
                    <a:cubicBezTo>
                      <a:pt x="10096" y="-762"/>
                      <a:pt x="5239" y="-762"/>
                      <a:pt x="2286" y="2286"/>
                    </a:cubicBezTo>
                    <a:cubicBezTo>
                      <a:pt x="-762" y="5239"/>
                      <a:pt x="-762" y="10096"/>
                      <a:pt x="2286" y="13049"/>
                    </a:cubicBezTo>
                    <a:lnTo>
                      <a:pt x="23812" y="345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62">
                <a:extLst>
                  <a:ext uri="{FF2B5EF4-FFF2-40B4-BE49-F238E27FC236}">
                    <a16:creationId xmlns:a16="http://schemas.microsoft.com/office/drawing/2014/main" id="{C8A4CD9D-5500-DAF1-FA8C-B27ED61ADBB2}"/>
                  </a:ext>
                </a:extLst>
              </p:cNvPr>
              <p:cNvSpPr/>
              <p:nvPr/>
            </p:nvSpPr>
            <p:spPr>
              <a:xfrm>
                <a:off x="6004560" y="3320605"/>
                <a:ext cx="95250" cy="95250"/>
              </a:xfrm>
              <a:custGeom>
                <a:avLst/>
                <a:gdLst>
                  <a:gd name="connsiteX0" fmla="*/ 91440 w 95250"/>
                  <a:gd name="connsiteY0" fmla="*/ 0 h 95250"/>
                  <a:gd name="connsiteX1" fmla="*/ 0 w 95250"/>
                  <a:gd name="connsiteY1" fmla="*/ 91440 h 95250"/>
                  <a:gd name="connsiteX2" fmla="*/ 7620 w 95250"/>
                  <a:gd name="connsiteY2" fmla="*/ 99060 h 95250"/>
                  <a:gd name="connsiteX3" fmla="*/ 15240 w 95250"/>
                  <a:gd name="connsiteY3" fmla="*/ 91440 h 95250"/>
                  <a:gd name="connsiteX4" fmla="*/ 91440 w 95250"/>
                  <a:gd name="connsiteY4" fmla="*/ 15240 h 95250"/>
                  <a:gd name="connsiteX5" fmla="*/ 99060 w 95250"/>
                  <a:gd name="connsiteY5" fmla="*/ 7620 h 95250"/>
                  <a:gd name="connsiteX6" fmla="*/ 91440 w 95250"/>
                  <a:gd name="connsiteY6" fmla="*/ 0 h 95250"/>
                  <a:gd name="connsiteX7" fmla="*/ 91440 w 95250"/>
                  <a:gd name="connsiteY7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0" h="95250">
                    <a:moveTo>
                      <a:pt x="91440" y="0"/>
                    </a:moveTo>
                    <a:cubicBezTo>
                      <a:pt x="41053" y="0"/>
                      <a:pt x="0" y="41053"/>
                      <a:pt x="0" y="91440"/>
                    </a:cubicBezTo>
                    <a:cubicBezTo>
                      <a:pt x="0" y="95631"/>
                      <a:pt x="3429" y="99060"/>
                      <a:pt x="7620" y="99060"/>
                    </a:cubicBezTo>
                    <a:cubicBezTo>
                      <a:pt x="11811" y="99060"/>
                      <a:pt x="15240" y="95631"/>
                      <a:pt x="15240" y="91440"/>
                    </a:cubicBezTo>
                    <a:cubicBezTo>
                      <a:pt x="15240" y="49435"/>
                      <a:pt x="49435" y="15240"/>
                      <a:pt x="91440" y="15240"/>
                    </a:cubicBezTo>
                    <a:cubicBezTo>
                      <a:pt x="95631" y="15240"/>
                      <a:pt x="99060" y="11811"/>
                      <a:pt x="99060" y="7620"/>
                    </a:cubicBezTo>
                    <a:cubicBezTo>
                      <a:pt x="99060" y="3429"/>
                      <a:pt x="95631" y="0"/>
                      <a:pt x="91440" y="0"/>
                    </a:cubicBezTo>
                    <a:lnTo>
                      <a:pt x="9144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8" name="TextBox 48">
            <a:extLst>
              <a:ext uri="{FF2B5EF4-FFF2-40B4-BE49-F238E27FC236}">
                <a16:creationId xmlns:a16="http://schemas.microsoft.com/office/drawing/2014/main" id="{E859BCD2-8613-3D24-F980-8388E099686E}"/>
              </a:ext>
            </a:extLst>
          </p:cNvPr>
          <p:cNvSpPr txBox="1"/>
          <p:nvPr/>
        </p:nvSpPr>
        <p:spPr>
          <a:xfrm>
            <a:off x="9392655" y="3918915"/>
            <a:ext cx="1220895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</a:t>
            </a:r>
            <a:endParaRPr lang="en-IN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F2D65C5E-CA3E-1F3C-8987-CA6D29E3B1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C7A894-3F91-4160-E703-1F6937E3E334}"/>
              </a:ext>
            </a:extLst>
          </p:cNvPr>
          <p:cNvSpPr/>
          <p:nvPr/>
        </p:nvSpPr>
        <p:spPr>
          <a:xfrm>
            <a:off x="64710" y="533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dirty="0">
                <a:solidFill>
                  <a:srgbClr val="FE8C5D"/>
                </a:solidFill>
                <a:effectLst/>
                <a:latin typeface="Roboto" pitchFamily="2" charset="0"/>
                <a:ea typeface="Roboto" pitchFamily="2" charset="0"/>
              </a:rPr>
              <a:t>Introduction</a:t>
            </a:r>
            <a:endParaRPr lang="en-US" sz="3600" dirty="0">
              <a:solidFill>
                <a:srgbClr val="FE8C5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84" name="TextBox 48">
            <a:extLst>
              <a:ext uri="{FF2B5EF4-FFF2-40B4-BE49-F238E27FC236}">
                <a16:creationId xmlns:a16="http://schemas.microsoft.com/office/drawing/2014/main" id="{366BA5AF-C628-2993-9B55-9D0CCFA2B44F}"/>
              </a:ext>
            </a:extLst>
          </p:cNvPr>
          <p:cNvSpPr txBox="1"/>
          <p:nvPr/>
        </p:nvSpPr>
        <p:spPr>
          <a:xfrm>
            <a:off x="3185632" y="-28532"/>
            <a:ext cx="5820736" cy="66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2800" dirty="0"/>
              <a:t>Les données</a:t>
            </a:r>
            <a:endParaRPr lang="en-IN" sz="2800" dirty="0"/>
          </a:p>
        </p:txBody>
      </p:sp>
      <p:pic>
        <p:nvPicPr>
          <p:cNvPr id="186" name="Image 185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D1870F21-942C-21A3-41A0-670FD9D85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562174"/>
            <a:ext cx="8595359" cy="618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91B9A2-19A0-CC7D-F5F8-989FEA8745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C7A894-3F91-4160-E703-1F6937E3E334}"/>
              </a:ext>
            </a:extLst>
          </p:cNvPr>
          <p:cNvSpPr/>
          <p:nvPr/>
        </p:nvSpPr>
        <p:spPr>
          <a:xfrm>
            <a:off x="64710" y="533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dirty="0">
                <a:solidFill>
                  <a:srgbClr val="FE8C5D"/>
                </a:solidFill>
                <a:effectLst/>
                <a:latin typeface="Roboto" pitchFamily="2" charset="0"/>
                <a:ea typeface="Roboto" pitchFamily="2" charset="0"/>
              </a:rPr>
              <a:t>Introduction</a:t>
            </a:r>
            <a:endParaRPr lang="en-US" sz="3600" dirty="0">
              <a:solidFill>
                <a:srgbClr val="FE8C5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5" name="Freeform: Shape 6">
            <a:extLst>
              <a:ext uri="{FF2B5EF4-FFF2-40B4-BE49-F238E27FC236}">
                <a16:creationId xmlns:a16="http://schemas.microsoft.com/office/drawing/2014/main" id="{46E53954-E64E-0F3A-9E4C-08F4E19283BB}"/>
              </a:ext>
            </a:extLst>
          </p:cNvPr>
          <p:cNvSpPr/>
          <p:nvPr/>
        </p:nvSpPr>
        <p:spPr>
          <a:xfrm>
            <a:off x="2060117" y="2033147"/>
            <a:ext cx="1585074" cy="1585074"/>
          </a:xfrm>
          <a:custGeom>
            <a:avLst/>
            <a:gdLst>
              <a:gd name="connsiteX0" fmla="*/ 666512 w 1421168"/>
              <a:gd name="connsiteY0" fmla="*/ 1436817 h 1421168"/>
              <a:gd name="connsiteX1" fmla="*/ 1436817 w 1421168"/>
              <a:gd name="connsiteY1" fmla="*/ 1436817 h 1421168"/>
              <a:gd name="connsiteX2" fmla="*/ 1436817 w 1421168"/>
              <a:gd name="connsiteY2" fmla="*/ 666512 h 1421168"/>
              <a:gd name="connsiteX3" fmla="*/ 770305 w 1421168"/>
              <a:gd name="connsiteY3" fmla="*/ 0 h 1421168"/>
              <a:gd name="connsiteX4" fmla="*/ 0 w 1421168"/>
              <a:gd name="connsiteY4" fmla="*/ 0 h 1421168"/>
              <a:gd name="connsiteX5" fmla="*/ 0 w 1421168"/>
              <a:gd name="connsiteY5" fmla="*/ 770305 h 1421168"/>
              <a:gd name="connsiteX6" fmla="*/ 666512 w 1421168"/>
              <a:gd name="connsiteY6" fmla="*/ 1436817 h 142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1168" h="1421168">
                <a:moveTo>
                  <a:pt x="666512" y="1436817"/>
                </a:moveTo>
                <a:lnTo>
                  <a:pt x="1436817" y="1436817"/>
                </a:lnTo>
                <a:lnTo>
                  <a:pt x="1436817" y="666512"/>
                </a:lnTo>
                <a:cubicBezTo>
                  <a:pt x="1436817" y="298445"/>
                  <a:pt x="1138372" y="0"/>
                  <a:pt x="770305" y="0"/>
                </a:cubicBezTo>
                <a:lnTo>
                  <a:pt x="0" y="0"/>
                </a:lnTo>
                <a:lnTo>
                  <a:pt x="0" y="770305"/>
                </a:lnTo>
                <a:cubicBezTo>
                  <a:pt x="0" y="1138531"/>
                  <a:pt x="298286" y="1436817"/>
                  <a:pt x="666512" y="1436817"/>
                </a:cubicBezTo>
                <a:close/>
              </a:path>
            </a:pathLst>
          </a:custGeom>
          <a:solidFill>
            <a:srgbClr val="42DABF"/>
          </a:solidFill>
          <a:ln w="15942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56" name="Freeform: Shape 8">
            <a:extLst>
              <a:ext uri="{FF2B5EF4-FFF2-40B4-BE49-F238E27FC236}">
                <a16:creationId xmlns:a16="http://schemas.microsoft.com/office/drawing/2014/main" id="{3C303E5C-E6A4-3F01-804E-948022C43B3B}"/>
              </a:ext>
            </a:extLst>
          </p:cNvPr>
          <p:cNvSpPr/>
          <p:nvPr/>
        </p:nvSpPr>
        <p:spPr>
          <a:xfrm>
            <a:off x="3069221" y="3195951"/>
            <a:ext cx="1585074" cy="1585074"/>
          </a:xfrm>
          <a:custGeom>
            <a:avLst/>
            <a:gdLst>
              <a:gd name="connsiteX0" fmla="*/ 0 w 1421168"/>
              <a:gd name="connsiteY0" fmla="*/ 666512 h 1421168"/>
              <a:gd name="connsiteX1" fmla="*/ 0 w 1421168"/>
              <a:gd name="connsiteY1" fmla="*/ 1436817 h 1421168"/>
              <a:gd name="connsiteX2" fmla="*/ 770305 w 1421168"/>
              <a:gd name="connsiteY2" fmla="*/ 1436817 h 1421168"/>
              <a:gd name="connsiteX3" fmla="*/ 1436817 w 1421168"/>
              <a:gd name="connsiteY3" fmla="*/ 770305 h 1421168"/>
              <a:gd name="connsiteX4" fmla="*/ 1436817 w 1421168"/>
              <a:gd name="connsiteY4" fmla="*/ 0 h 1421168"/>
              <a:gd name="connsiteX5" fmla="*/ 666512 w 1421168"/>
              <a:gd name="connsiteY5" fmla="*/ 0 h 1421168"/>
              <a:gd name="connsiteX6" fmla="*/ 0 w 1421168"/>
              <a:gd name="connsiteY6" fmla="*/ 666512 h 142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1168" h="1421168">
                <a:moveTo>
                  <a:pt x="0" y="666512"/>
                </a:moveTo>
                <a:lnTo>
                  <a:pt x="0" y="1436817"/>
                </a:lnTo>
                <a:lnTo>
                  <a:pt x="770305" y="1436817"/>
                </a:lnTo>
                <a:cubicBezTo>
                  <a:pt x="1138372" y="1436817"/>
                  <a:pt x="1436817" y="1138372"/>
                  <a:pt x="1436817" y="770305"/>
                </a:cubicBezTo>
                <a:lnTo>
                  <a:pt x="1436817" y="0"/>
                </a:lnTo>
                <a:lnTo>
                  <a:pt x="666512" y="0"/>
                </a:lnTo>
                <a:cubicBezTo>
                  <a:pt x="298445" y="0"/>
                  <a:pt x="0" y="298445"/>
                  <a:pt x="0" y="666512"/>
                </a:cubicBezTo>
                <a:close/>
              </a:path>
            </a:pathLst>
          </a:custGeom>
          <a:solidFill>
            <a:srgbClr val="00C3E6"/>
          </a:solidFill>
          <a:ln w="15942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59" name="Freeform: Shape 10">
            <a:extLst>
              <a:ext uri="{FF2B5EF4-FFF2-40B4-BE49-F238E27FC236}">
                <a16:creationId xmlns:a16="http://schemas.microsoft.com/office/drawing/2014/main" id="{817447CA-A337-04BF-02ED-860632631DDE}"/>
              </a:ext>
            </a:extLst>
          </p:cNvPr>
          <p:cNvSpPr/>
          <p:nvPr/>
        </p:nvSpPr>
        <p:spPr>
          <a:xfrm>
            <a:off x="4231847" y="2186668"/>
            <a:ext cx="1585074" cy="1585074"/>
          </a:xfrm>
          <a:custGeom>
            <a:avLst/>
            <a:gdLst>
              <a:gd name="connsiteX0" fmla="*/ 666512 w 1421168"/>
              <a:gd name="connsiteY0" fmla="*/ 1436817 h 1421168"/>
              <a:gd name="connsiteX1" fmla="*/ 1436817 w 1421168"/>
              <a:gd name="connsiteY1" fmla="*/ 1436817 h 1421168"/>
              <a:gd name="connsiteX2" fmla="*/ 1436817 w 1421168"/>
              <a:gd name="connsiteY2" fmla="*/ 666512 h 1421168"/>
              <a:gd name="connsiteX3" fmla="*/ 770305 w 1421168"/>
              <a:gd name="connsiteY3" fmla="*/ 0 h 1421168"/>
              <a:gd name="connsiteX4" fmla="*/ 0 w 1421168"/>
              <a:gd name="connsiteY4" fmla="*/ 0 h 1421168"/>
              <a:gd name="connsiteX5" fmla="*/ 0 w 1421168"/>
              <a:gd name="connsiteY5" fmla="*/ 770305 h 1421168"/>
              <a:gd name="connsiteX6" fmla="*/ 666512 w 1421168"/>
              <a:gd name="connsiteY6" fmla="*/ 1436817 h 142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1168" h="1421168">
                <a:moveTo>
                  <a:pt x="666512" y="1436817"/>
                </a:moveTo>
                <a:lnTo>
                  <a:pt x="1436817" y="1436817"/>
                </a:lnTo>
                <a:lnTo>
                  <a:pt x="1436817" y="666512"/>
                </a:lnTo>
                <a:cubicBezTo>
                  <a:pt x="1436817" y="298445"/>
                  <a:pt x="1138372" y="0"/>
                  <a:pt x="770305" y="0"/>
                </a:cubicBezTo>
                <a:lnTo>
                  <a:pt x="0" y="0"/>
                </a:lnTo>
                <a:lnTo>
                  <a:pt x="0" y="770305"/>
                </a:lnTo>
                <a:cubicBezTo>
                  <a:pt x="0" y="1138532"/>
                  <a:pt x="298286" y="1436817"/>
                  <a:pt x="666512" y="1436817"/>
                </a:cubicBezTo>
                <a:close/>
              </a:path>
            </a:pathLst>
          </a:custGeom>
          <a:solidFill>
            <a:srgbClr val="FF3654"/>
          </a:solidFill>
          <a:ln w="1594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60" name="Freeform: Shape 12">
            <a:extLst>
              <a:ext uri="{FF2B5EF4-FFF2-40B4-BE49-F238E27FC236}">
                <a16:creationId xmlns:a16="http://schemas.microsoft.com/office/drawing/2014/main" id="{370D2A9B-CDED-801E-6D40-E544DBEC3DBC}"/>
              </a:ext>
            </a:extLst>
          </p:cNvPr>
          <p:cNvSpPr/>
          <p:nvPr/>
        </p:nvSpPr>
        <p:spPr>
          <a:xfrm>
            <a:off x="3222742" y="1024221"/>
            <a:ext cx="1585074" cy="1585074"/>
          </a:xfrm>
          <a:custGeom>
            <a:avLst/>
            <a:gdLst>
              <a:gd name="connsiteX0" fmla="*/ 0 w 1421168"/>
              <a:gd name="connsiteY0" fmla="*/ 666512 h 1421168"/>
              <a:gd name="connsiteX1" fmla="*/ 0 w 1421168"/>
              <a:gd name="connsiteY1" fmla="*/ 1436657 h 1421168"/>
              <a:gd name="connsiteX2" fmla="*/ 770305 w 1421168"/>
              <a:gd name="connsiteY2" fmla="*/ 1436657 h 1421168"/>
              <a:gd name="connsiteX3" fmla="*/ 1436817 w 1421168"/>
              <a:gd name="connsiteY3" fmla="*/ 770145 h 1421168"/>
              <a:gd name="connsiteX4" fmla="*/ 1436817 w 1421168"/>
              <a:gd name="connsiteY4" fmla="*/ 0 h 1421168"/>
              <a:gd name="connsiteX5" fmla="*/ 666512 w 1421168"/>
              <a:gd name="connsiteY5" fmla="*/ 0 h 1421168"/>
              <a:gd name="connsiteX6" fmla="*/ 0 w 1421168"/>
              <a:gd name="connsiteY6" fmla="*/ 666512 h 142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1168" h="1421168">
                <a:moveTo>
                  <a:pt x="0" y="666512"/>
                </a:moveTo>
                <a:lnTo>
                  <a:pt x="0" y="1436657"/>
                </a:lnTo>
                <a:lnTo>
                  <a:pt x="770305" y="1436657"/>
                </a:lnTo>
                <a:cubicBezTo>
                  <a:pt x="1138372" y="1436657"/>
                  <a:pt x="1436817" y="1138212"/>
                  <a:pt x="1436817" y="770145"/>
                </a:cubicBezTo>
                <a:lnTo>
                  <a:pt x="1436817" y="0"/>
                </a:lnTo>
                <a:lnTo>
                  <a:pt x="666512" y="0"/>
                </a:lnTo>
                <a:cubicBezTo>
                  <a:pt x="298286" y="0"/>
                  <a:pt x="0" y="298445"/>
                  <a:pt x="0" y="666512"/>
                </a:cubicBezTo>
                <a:close/>
              </a:path>
            </a:pathLst>
          </a:custGeom>
          <a:solidFill>
            <a:srgbClr val="FCC103"/>
          </a:solidFill>
          <a:ln w="1594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61" name="Freeform: Shape 13">
            <a:extLst>
              <a:ext uri="{FF2B5EF4-FFF2-40B4-BE49-F238E27FC236}">
                <a16:creationId xmlns:a16="http://schemas.microsoft.com/office/drawing/2014/main" id="{17A24DEF-F3AA-0013-0DDD-E4716024187B}"/>
              </a:ext>
            </a:extLst>
          </p:cNvPr>
          <p:cNvSpPr/>
          <p:nvPr/>
        </p:nvSpPr>
        <p:spPr>
          <a:xfrm>
            <a:off x="2559326" y="2033325"/>
            <a:ext cx="1086399" cy="961731"/>
          </a:xfrm>
          <a:custGeom>
            <a:avLst/>
            <a:gdLst>
              <a:gd name="connsiteX0" fmla="*/ 322557 w 974059"/>
              <a:gd name="connsiteY0" fmla="*/ 0 h 862281"/>
              <a:gd name="connsiteX1" fmla="*/ 0 w 974059"/>
              <a:gd name="connsiteY1" fmla="*/ 0 h 862281"/>
              <a:gd name="connsiteX2" fmla="*/ 0 w 974059"/>
              <a:gd name="connsiteY2" fmla="*/ 862282 h 862281"/>
              <a:gd name="connsiteX3" fmla="*/ 989069 w 974059"/>
              <a:gd name="connsiteY3" fmla="*/ 862282 h 862281"/>
              <a:gd name="connsiteX4" fmla="*/ 989069 w 974059"/>
              <a:gd name="connsiteY4" fmla="*/ 666512 h 862281"/>
              <a:gd name="connsiteX5" fmla="*/ 322557 w 974059"/>
              <a:gd name="connsiteY5" fmla="*/ 0 h 86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059" h="862281">
                <a:moveTo>
                  <a:pt x="322557" y="0"/>
                </a:moveTo>
                <a:lnTo>
                  <a:pt x="0" y="0"/>
                </a:lnTo>
                <a:lnTo>
                  <a:pt x="0" y="862282"/>
                </a:lnTo>
                <a:lnTo>
                  <a:pt x="989069" y="862282"/>
                </a:lnTo>
                <a:lnTo>
                  <a:pt x="989069" y="666512"/>
                </a:lnTo>
                <a:cubicBezTo>
                  <a:pt x="989069" y="298445"/>
                  <a:pt x="690784" y="0"/>
                  <a:pt x="322557" y="0"/>
                </a:cubicBezTo>
                <a:close/>
              </a:path>
            </a:pathLst>
          </a:custGeom>
          <a:solidFill>
            <a:srgbClr val="42DABF"/>
          </a:solidFill>
          <a:ln w="159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2" name="Freeform: Shape 20">
            <a:extLst>
              <a:ext uri="{FF2B5EF4-FFF2-40B4-BE49-F238E27FC236}">
                <a16:creationId xmlns:a16="http://schemas.microsoft.com/office/drawing/2014/main" id="{B503FAFF-7196-6789-5AE9-17D696E64E03}"/>
              </a:ext>
            </a:extLst>
          </p:cNvPr>
          <p:cNvSpPr/>
          <p:nvPr/>
        </p:nvSpPr>
        <p:spPr>
          <a:xfrm>
            <a:off x="3134268" y="2098190"/>
            <a:ext cx="1620695" cy="1620695"/>
          </a:xfrm>
          <a:custGeom>
            <a:avLst/>
            <a:gdLst>
              <a:gd name="connsiteX0" fmla="*/ 830751 w 1453104"/>
              <a:gd name="connsiteY0" fmla="*/ 101787 h 1453104"/>
              <a:gd name="connsiteX1" fmla="*/ 1356142 w 1453104"/>
              <a:gd name="connsiteY1" fmla="*/ 830752 h 1453104"/>
              <a:gd name="connsiteX2" fmla="*/ 627178 w 1453104"/>
              <a:gd name="connsiteY2" fmla="*/ 1356142 h 1453104"/>
              <a:gd name="connsiteX3" fmla="*/ 101787 w 1453104"/>
              <a:gd name="connsiteY3" fmla="*/ 627178 h 1453104"/>
              <a:gd name="connsiteX4" fmla="*/ 830751 w 1453104"/>
              <a:gd name="connsiteY4" fmla="*/ 101787 h 14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3104" h="1453104">
                <a:moveTo>
                  <a:pt x="830751" y="101787"/>
                </a:moveTo>
                <a:cubicBezTo>
                  <a:pt x="1177132" y="158002"/>
                  <a:pt x="1412358" y="484371"/>
                  <a:pt x="1356142" y="830752"/>
                </a:cubicBezTo>
                <a:cubicBezTo>
                  <a:pt x="1299927" y="1177132"/>
                  <a:pt x="973558" y="1412358"/>
                  <a:pt x="627178" y="1356142"/>
                </a:cubicBezTo>
                <a:cubicBezTo>
                  <a:pt x="280797" y="1299927"/>
                  <a:pt x="45571" y="973558"/>
                  <a:pt x="101787" y="627178"/>
                </a:cubicBezTo>
                <a:cubicBezTo>
                  <a:pt x="158002" y="280797"/>
                  <a:pt x="484371" y="45572"/>
                  <a:pt x="830751" y="101787"/>
                </a:cubicBezTo>
                <a:close/>
              </a:path>
            </a:pathLst>
          </a:custGeom>
          <a:solidFill>
            <a:srgbClr val="FFFFFF"/>
          </a:solidFill>
          <a:ln w="15942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3" name="Group 15">
            <a:extLst>
              <a:ext uri="{FF2B5EF4-FFF2-40B4-BE49-F238E27FC236}">
                <a16:creationId xmlns:a16="http://schemas.microsoft.com/office/drawing/2014/main" id="{ADD0394D-28AE-988E-70B3-F3657FBFED64}"/>
              </a:ext>
            </a:extLst>
          </p:cNvPr>
          <p:cNvGrpSpPr/>
          <p:nvPr/>
        </p:nvGrpSpPr>
        <p:grpSpPr>
          <a:xfrm>
            <a:off x="5970440" y="3317771"/>
            <a:ext cx="1978013" cy="907941"/>
            <a:chOff x="8102264" y="4213914"/>
            <a:chExt cx="1978013" cy="907941"/>
          </a:xfrm>
        </p:grpSpPr>
        <p:sp>
          <p:nvSpPr>
            <p:cNvPr id="164" name="Inhaltsplatzhalter 4">
              <a:extLst>
                <a:ext uri="{FF2B5EF4-FFF2-40B4-BE49-F238E27FC236}">
                  <a16:creationId xmlns:a16="http://schemas.microsoft.com/office/drawing/2014/main" id="{B399D657-F2D2-13BB-2EAB-D247D92249CE}"/>
                </a:ext>
              </a:extLst>
            </p:cNvPr>
            <p:cNvSpPr txBox="1">
              <a:spLocks/>
            </p:cNvSpPr>
            <p:nvPr/>
          </p:nvSpPr>
          <p:spPr>
            <a:xfrm>
              <a:off x="8189302" y="4213914"/>
              <a:ext cx="145151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Dimension</a:t>
              </a:r>
              <a:endParaRPr lang="fr-FR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968C91B-A699-AAF0-EACE-6A53117B4FB9}"/>
                </a:ext>
              </a:extLst>
            </p:cNvPr>
            <p:cNvSpPr/>
            <p:nvPr/>
          </p:nvSpPr>
          <p:spPr>
            <a:xfrm>
              <a:off x="8102264" y="4475524"/>
              <a:ext cx="19780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1050 articles avec 15 variables 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1050 images</a:t>
              </a:r>
            </a:p>
          </p:txBody>
        </p:sp>
      </p:grpSp>
      <p:grpSp>
        <p:nvGrpSpPr>
          <p:cNvPr id="166" name="Group 14">
            <a:extLst>
              <a:ext uri="{FF2B5EF4-FFF2-40B4-BE49-F238E27FC236}">
                <a16:creationId xmlns:a16="http://schemas.microsoft.com/office/drawing/2014/main" id="{526CD384-9226-5732-46E6-E39E1B667ECE}"/>
              </a:ext>
            </a:extLst>
          </p:cNvPr>
          <p:cNvGrpSpPr/>
          <p:nvPr/>
        </p:nvGrpSpPr>
        <p:grpSpPr>
          <a:xfrm>
            <a:off x="4981434" y="651829"/>
            <a:ext cx="2150886" cy="569387"/>
            <a:chOff x="7093158" y="2075582"/>
            <a:chExt cx="2150886" cy="569387"/>
          </a:xfrm>
        </p:grpSpPr>
        <p:sp>
          <p:nvSpPr>
            <p:cNvPr id="167" name="Inhaltsplatzhalter 4">
              <a:extLst>
                <a:ext uri="{FF2B5EF4-FFF2-40B4-BE49-F238E27FC236}">
                  <a16:creationId xmlns:a16="http://schemas.microsoft.com/office/drawing/2014/main" id="{CC8D671B-70B0-97ED-E08D-0BE3DDD63705}"/>
                </a:ext>
              </a:extLst>
            </p:cNvPr>
            <p:cNvSpPr txBox="1">
              <a:spLocks/>
            </p:cNvSpPr>
            <p:nvPr/>
          </p:nvSpPr>
          <p:spPr>
            <a:xfrm>
              <a:off x="7180196" y="2075582"/>
              <a:ext cx="145151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A300"/>
                  </a:solidFill>
                  <a:latin typeface="Roboto" pitchFamily="2" charset="0"/>
                  <a:ea typeface="Roboto" pitchFamily="2" charset="0"/>
                  <a:hlinkClick r:id="rId3" action="ppaction://hlinkfile"/>
                </a:rPr>
                <a:t>flipkart.com</a:t>
              </a:r>
              <a:endParaRPr lang="en-US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4C03E43-67E9-2D32-7187-1D59AAF4D83A}"/>
                </a:ext>
              </a:extLst>
            </p:cNvPr>
            <p:cNvSpPr/>
            <p:nvPr/>
          </p:nvSpPr>
          <p:spPr>
            <a:xfrm>
              <a:off x="7093158" y="2337192"/>
              <a:ext cx="21508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Données textes + images</a:t>
              </a:r>
              <a:endParaRPr lang="fr-FR" sz="1400" b="1" dirty="0">
                <a:solidFill>
                  <a:schemeClr val="bg1"/>
                </a:solidFill>
                <a:latin typeface="Maven Pro"/>
              </a:endParaRPr>
            </a:p>
          </p:txBody>
        </p:sp>
      </p:grpSp>
      <p:grpSp>
        <p:nvGrpSpPr>
          <p:cNvPr id="169" name="Group 17">
            <a:extLst>
              <a:ext uri="{FF2B5EF4-FFF2-40B4-BE49-F238E27FC236}">
                <a16:creationId xmlns:a16="http://schemas.microsoft.com/office/drawing/2014/main" id="{AD3AC30F-28AC-13E9-B218-5440C1BCEE18}"/>
              </a:ext>
            </a:extLst>
          </p:cNvPr>
          <p:cNvGrpSpPr/>
          <p:nvPr/>
        </p:nvGrpSpPr>
        <p:grpSpPr>
          <a:xfrm>
            <a:off x="0" y="1909669"/>
            <a:ext cx="1978013" cy="800219"/>
            <a:chOff x="2111724" y="2997805"/>
            <a:chExt cx="1978013" cy="800219"/>
          </a:xfrm>
        </p:grpSpPr>
        <p:sp>
          <p:nvSpPr>
            <p:cNvPr id="170" name="Inhaltsplatzhalter 4">
              <a:extLst>
                <a:ext uri="{FF2B5EF4-FFF2-40B4-BE49-F238E27FC236}">
                  <a16:creationId xmlns:a16="http://schemas.microsoft.com/office/drawing/2014/main" id="{5241E957-B791-F956-3276-ABB512C02F86}"/>
                </a:ext>
              </a:extLst>
            </p:cNvPr>
            <p:cNvSpPr txBox="1">
              <a:spLocks/>
            </p:cNvSpPr>
            <p:nvPr/>
          </p:nvSpPr>
          <p:spPr>
            <a:xfrm>
              <a:off x="2565574" y="2997805"/>
              <a:ext cx="1451519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800" b="1" dirty="0">
                  <a:solidFill>
                    <a:srgbClr val="24B6AB"/>
                  </a:solidFill>
                  <a:latin typeface="Roboto" pitchFamily="2" charset="0"/>
                  <a:ea typeface="Roboto" pitchFamily="2" charset="0"/>
                </a:rPr>
                <a:t>Catégorie</a:t>
              </a:r>
              <a:endParaRPr lang="fr-FR" sz="1200" dirty="0">
                <a:solidFill>
                  <a:srgbClr val="24B6AB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F5AC808-8BA8-4915-7300-5B831DC4E5F5}"/>
                </a:ext>
              </a:extLst>
            </p:cNvPr>
            <p:cNvSpPr/>
            <p:nvPr/>
          </p:nvSpPr>
          <p:spPr>
            <a:xfrm>
              <a:off x="2111724" y="3274804"/>
              <a:ext cx="19780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7 catégories contenant chacune 150 images</a:t>
              </a:r>
            </a:p>
          </p:txBody>
        </p:sp>
      </p:grpSp>
      <p:grpSp>
        <p:nvGrpSpPr>
          <p:cNvPr id="172" name="Group 16">
            <a:extLst>
              <a:ext uri="{FF2B5EF4-FFF2-40B4-BE49-F238E27FC236}">
                <a16:creationId xmlns:a16="http://schemas.microsoft.com/office/drawing/2014/main" id="{8B2B870D-8B80-4C1A-86C1-8F6DE8B845C2}"/>
              </a:ext>
            </a:extLst>
          </p:cNvPr>
          <p:cNvGrpSpPr/>
          <p:nvPr/>
        </p:nvGrpSpPr>
        <p:grpSpPr>
          <a:xfrm>
            <a:off x="347472" y="4419387"/>
            <a:ext cx="2580241" cy="569387"/>
            <a:chOff x="2459197" y="5222840"/>
            <a:chExt cx="2580241" cy="569387"/>
          </a:xfrm>
        </p:grpSpPr>
        <p:sp>
          <p:nvSpPr>
            <p:cNvPr id="173" name="Inhaltsplatzhalter 4">
              <a:extLst>
                <a:ext uri="{FF2B5EF4-FFF2-40B4-BE49-F238E27FC236}">
                  <a16:creationId xmlns:a16="http://schemas.microsoft.com/office/drawing/2014/main" id="{778A1290-6175-4439-FA0F-6FBE4DCF2E3F}"/>
                </a:ext>
              </a:extLst>
            </p:cNvPr>
            <p:cNvSpPr txBox="1">
              <a:spLocks/>
            </p:cNvSpPr>
            <p:nvPr/>
          </p:nvSpPr>
          <p:spPr>
            <a:xfrm>
              <a:off x="2565575" y="5222840"/>
              <a:ext cx="232941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600" b="1" dirty="0">
                  <a:solidFill>
                    <a:srgbClr val="FFA300"/>
                  </a:solidFill>
                  <a:latin typeface="Roboto" pitchFamily="2" charset="0"/>
                  <a:ea typeface="Roboto" pitchFamily="2" charset="0"/>
                </a:rPr>
                <a:t>Variables pertinentes</a:t>
              </a:r>
              <a:endParaRPr lang="fr-FR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A25CC158-3BC0-23A0-8ECE-2EDF86136086}"/>
                </a:ext>
              </a:extLst>
            </p:cNvPr>
            <p:cNvSpPr/>
            <p:nvPr/>
          </p:nvSpPr>
          <p:spPr>
            <a:xfrm>
              <a:off x="2459197" y="5484450"/>
              <a:ext cx="25802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bg1"/>
                  </a:solidFill>
                  <a:latin typeface="Maven Pro"/>
                  <a:ea typeface="Roboto Light" panose="02000000000000000000" pitchFamily="2" charset="0"/>
                </a:rPr>
                <a:t>Catégorie, image et description</a:t>
              </a:r>
            </a:p>
          </p:txBody>
        </p:sp>
      </p:grpSp>
      <p:sp>
        <p:nvSpPr>
          <p:cNvPr id="175" name="Inhaltsplatzhalter 4">
            <a:extLst>
              <a:ext uri="{FF2B5EF4-FFF2-40B4-BE49-F238E27FC236}">
                <a16:creationId xmlns:a16="http://schemas.microsoft.com/office/drawing/2014/main" id="{83C4FE48-0F01-914B-6AE1-C9018F2AE077}"/>
              </a:ext>
            </a:extLst>
          </p:cNvPr>
          <p:cNvSpPr txBox="1">
            <a:spLocks/>
          </p:cNvSpPr>
          <p:nvPr/>
        </p:nvSpPr>
        <p:spPr>
          <a:xfrm>
            <a:off x="3717158" y="1551969"/>
            <a:ext cx="729523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Source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6" name="Inhaltsplatzhalter 4">
            <a:extLst>
              <a:ext uri="{FF2B5EF4-FFF2-40B4-BE49-F238E27FC236}">
                <a16:creationId xmlns:a16="http://schemas.microsoft.com/office/drawing/2014/main" id="{60DA1411-7263-A802-FDB2-6A4438883823}"/>
              </a:ext>
            </a:extLst>
          </p:cNvPr>
          <p:cNvSpPr txBox="1">
            <a:spLocks/>
          </p:cNvSpPr>
          <p:nvPr/>
        </p:nvSpPr>
        <p:spPr>
          <a:xfrm>
            <a:off x="4754962" y="2903806"/>
            <a:ext cx="97348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algn="ctr" defTabSz="914127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fr-FR" dirty="0"/>
              <a:t>Quantité</a:t>
            </a:r>
          </a:p>
        </p:txBody>
      </p:sp>
      <p:sp>
        <p:nvSpPr>
          <p:cNvPr id="177" name="Inhaltsplatzhalter 4">
            <a:extLst>
              <a:ext uri="{FF2B5EF4-FFF2-40B4-BE49-F238E27FC236}">
                <a16:creationId xmlns:a16="http://schemas.microsoft.com/office/drawing/2014/main" id="{658432AF-C8FB-FC6D-A85E-F476AEF1B33C}"/>
              </a:ext>
            </a:extLst>
          </p:cNvPr>
          <p:cNvSpPr txBox="1">
            <a:spLocks/>
          </p:cNvSpPr>
          <p:nvPr/>
        </p:nvSpPr>
        <p:spPr>
          <a:xfrm>
            <a:off x="3360997" y="4010791"/>
            <a:ext cx="870849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algn="ctr" defTabSz="914127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fr-FR" dirty="0"/>
              <a:t>Intérêts</a:t>
            </a:r>
          </a:p>
        </p:txBody>
      </p:sp>
      <p:sp>
        <p:nvSpPr>
          <p:cNvPr id="178" name="Inhaltsplatzhalter 4">
            <a:extLst>
              <a:ext uri="{FF2B5EF4-FFF2-40B4-BE49-F238E27FC236}">
                <a16:creationId xmlns:a16="http://schemas.microsoft.com/office/drawing/2014/main" id="{24847C54-5BEB-47D3-292A-BDBE197BF0FA}"/>
              </a:ext>
            </a:extLst>
          </p:cNvPr>
          <p:cNvSpPr txBox="1">
            <a:spLocks/>
          </p:cNvSpPr>
          <p:nvPr/>
        </p:nvSpPr>
        <p:spPr>
          <a:xfrm>
            <a:off x="2431412" y="2564169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04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075CEC8-DD28-C0F8-0A2A-4295DD8E4C10}"/>
              </a:ext>
            </a:extLst>
          </p:cNvPr>
          <p:cNvSpPr/>
          <p:nvPr/>
        </p:nvSpPr>
        <p:spPr>
          <a:xfrm>
            <a:off x="3310592" y="2564169"/>
            <a:ext cx="1268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Les données</a:t>
            </a:r>
            <a:endParaRPr lang="fr-FR" sz="12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83" name="Image 182">
            <a:extLst>
              <a:ext uri="{FF2B5EF4-FFF2-40B4-BE49-F238E27FC236}">
                <a16:creationId xmlns:a16="http://schemas.microsoft.com/office/drawing/2014/main" id="{7F56C785-B7B6-17DD-FE02-39FF7A509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049" y="1152143"/>
            <a:ext cx="4453394" cy="505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9" grpId="0" animBg="1"/>
      <p:bldP spid="160" grpId="0" animBg="1"/>
      <p:bldP spid="161" grpId="0" animBg="1"/>
      <p:bldP spid="162" grpId="0" animBg="1"/>
      <p:bldP spid="1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1E33B9-7F1D-86E4-A09E-732863DAF2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2">
            <a:extLst>
              <a:ext uri="{FF2B5EF4-FFF2-40B4-BE49-F238E27FC236}">
                <a16:creationId xmlns:a16="http://schemas.microsoft.com/office/drawing/2014/main" id="{3ACFC447-A330-D643-A3F3-08285E76F84A}"/>
              </a:ext>
            </a:extLst>
          </p:cNvPr>
          <p:cNvSpPr/>
          <p:nvPr/>
        </p:nvSpPr>
        <p:spPr>
          <a:xfrm>
            <a:off x="365327" y="5472774"/>
            <a:ext cx="3698996" cy="1032278"/>
          </a:xfrm>
          <a:custGeom>
            <a:avLst/>
            <a:gdLst>
              <a:gd name="connsiteX0" fmla="*/ 3192122 w 3698996"/>
              <a:gd name="connsiteY0" fmla="*/ 0 h 1032278"/>
              <a:gd name="connsiteX1" fmla="*/ 536586 w 3698996"/>
              <a:gd name="connsiteY1" fmla="*/ 0 h 1032278"/>
              <a:gd name="connsiteX2" fmla="*/ 88 w 3698996"/>
              <a:gd name="connsiteY2" fmla="*/ 536498 h 1032278"/>
              <a:gd name="connsiteX3" fmla="*/ 526264 w 3698996"/>
              <a:gd name="connsiteY3" fmla="*/ 1052350 h 1032278"/>
              <a:gd name="connsiteX4" fmla="*/ 3192408 w 3698996"/>
              <a:gd name="connsiteY4" fmla="*/ 1052350 h 1032278"/>
              <a:gd name="connsiteX5" fmla="*/ 3718297 w 3698996"/>
              <a:gd name="connsiteY5" fmla="*/ 513845 h 1032278"/>
              <a:gd name="connsiteX6" fmla="*/ 3718297 w 3698996"/>
              <a:gd name="connsiteY6" fmla="*/ 513845 h 1032278"/>
              <a:gd name="connsiteX7" fmla="*/ 3192122 w 3698996"/>
              <a:gd name="connsiteY7" fmla="*/ 0 h 103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8996" h="1032278">
                <a:moveTo>
                  <a:pt x="3192122" y="0"/>
                </a:moveTo>
                <a:lnTo>
                  <a:pt x="536586" y="0"/>
                </a:lnTo>
                <a:cubicBezTo>
                  <a:pt x="241527" y="0"/>
                  <a:pt x="-5360" y="241438"/>
                  <a:pt x="88" y="536498"/>
                </a:cubicBezTo>
                <a:cubicBezTo>
                  <a:pt x="5537" y="822382"/>
                  <a:pt x="238946" y="1052350"/>
                  <a:pt x="526264" y="1052350"/>
                </a:cubicBezTo>
                <a:lnTo>
                  <a:pt x="3192408" y="1052350"/>
                </a:lnTo>
                <a:cubicBezTo>
                  <a:pt x="3487755" y="1052350"/>
                  <a:pt x="3725465" y="809191"/>
                  <a:pt x="3718297" y="513845"/>
                </a:cubicBezTo>
                <a:lnTo>
                  <a:pt x="3718297" y="513845"/>
                </a:lnTo>
                <a:cubicBezTo>
                  <a:pt x="3711415" y="227962"/>
                  <a:pt x="3478006" y="0"/>
                  <a:pt x="3192122" y="0"/>
                </a:cubicBezTo>
                <a:close/>
              </a:path>
            </a:pathLst>
          </a:custGeom>
          <a:solidFill>
            <a:srgbClr val="FF579A"/>
          </a:solidFill>
          <a:ln w="286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: Shape 8">
            <a:extLst>
              <a:ext uri="{FF2B5EF4-FFF2-40B4-BE49-F238E27FC236}">
                <a16:creationId xmlns:a16="http://schemas.microsoft.com/office/drawing/2014/main" id="{3547E70D-6C64-7D14-27B0-31C2A1968F3B}"/>
              </a:ext>
            </a:extLst>
          </p:cNvPr>
          <p:cNvSpPr/>
          <p:nvPr/>
        </p:nvSpPr>
        <p:spPr>
          <a:xfrm>
            <a:off x="365327" y="5472774"/>
            <a:ext cx="1032278" cy="1032278"/>
          </a:xfrm>
          <a:custGeom>
            <a:avLst/>
            <a:gdLst>
              <a:gd name="connsiteX0" fmla="*/ 1049483 w 1032278"/>
              <a:gd name="connsiteY0" fmla="*/ 524741 h 1032278"/>
              <a:gd name="connsiteX1" fmla="*/ 524741 w 1032278"/>
              <a:gd name="connsiteY1" fmla="*/ 1049483 h 1032278"/>
              <a:gd name="connsiteX2" fmla="*/ 0 w 1032278"/>
              <a:gd name="connsiteY2" fmla="*/ 524741 h 1032278"/>
              <a:gd name="connsiteX3" fmla="*/ 524741 w 1032278"/>
              <a:gd name="connsiteY3" fmla="*/ 0 h 1032278"/>
              <a:gd name="connsiteX4" fmla="*/ 1049483 w 1032278"/>
              <a:gd name="connsiteY4" fmla="*/ 524741 h 103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278" h="1032278">
                <a:moveTo>
                  <a:pt x="1049483" y="524741"/>
                </a:moveTo>
                <a:cubicBezTo>
                  <a:pt x="1049483" y="814548"/>
                  <a:pt x="814548" y="1049483"/>
                  <a:pt x="524741" y="1049483"/>
                </a:cubicBezTo>
                <a:cubicBezTo>
                  <a:pt x="234935" y="1049483"/>
                  <a:pt x="0" y="814548"/>
                  <a:pt x="0" y="524741"/>
                </a:cubicBezTo>
                <a:cubicBezTo>
                  <a:pt x="0" y="234935"/>
                  <a:pt x="234935" y="0"/>
                  <a:pt x="524741" y="0"/>
                </a:cubicBezTo>
                <a:cubicBezTo>
                  <a:pt x="814548" y="0"/>
                  <a:pt x="1049483" y="234935"/>
                  <a:pt x="1049483" y="524741"/>
                </a:cubicBezTo>
                <a:close/>
              </a:path>
            </a:pathLst>
          </a:custGeom>
          <a:solidFill>
            <a:srgbClr val="FF579A"/>
          </a:solidFill>
          <a:ln w="28630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">
            <a:extLst>
              <a:ext uri="{FF2B5EF4-FFF2-40B4-BE49-F238E27FC236}">
                <a16:creationId xmlns:a16="http://schemas.microsoft.com/office/drawing/2014/main" id="{0911E99C-54C7-09B7-057A-0E53229282AF}"/>
              </a:ext>
            </a:extLst>
          </p:cNvPr>
          <p:cNvSpPr/>
          <p:nvPr/>
        </p:nvSpPr>
        <p:spPr>
          <a:xfrm>
            <a:off x="923090" y="4424974"/>
            <a:ext cx="3698996" cy="1032278"/>
          </a:xfrm>
          <a:custGeom>
            <a:avLst/>
            <a:gdLst>
              <a:gd name="connsiteX0" fmla="*/ 526046 w 3698996"/>
              <a:gd name="connsiteY0" fmla="*/ 0 h 1032278"/>
              <a:gd name="connsiteX1" fmla="*/ 3181582 w 3698996"/>
              <a:gd name="connsiteY1" fmla="*/ 0 h 1032278"/>
              <a:gd name="connsiteX2" fmla="*/ 3718080 w 3698996"/>
              <a:gd name="connsiteY2" fmla="*/ 536498 h 1032278"/>
              <a:gd name="connsiteX3" fmla="*/ 3191904 w 3698996"/>
              <a:gd name="connsiteY3" fmla="*/ 1052350 h 1032278"/>
              <a:gd name="connsiteX4" fmla="*/ 526046 w 3698996"/>
              <a:gd name="connsiteY4" fmla="*/ 1052350 h 1032278"/>
              <a:gd name="connsiteX5" fmla="*/ 158 w 3698996"/>
              <a:gd name="connsiteY5" fmla="*/ 513845 h 1032278"/>
              <a:gd name="connsiteX6" fmla="*/ 158 w 3698996"/>
              <a:gd name="connsiteY6" fmla="*/ 513845 h 1032278"/>
              <a:gd name="connsiteX7" fmla="*/ 526046 w 3698996"/>
              <a:gd name="connsiteY7" fmla="*/ 0 h 103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8996" h="1032278">
                <a:moveTo>
                  <a:pt x="526046" y="0"/>
                </a:moveTo>
                <a:lnTo>
                  <a:pt x="3181582" y="0"/>
                </a:lnTo>
                <a:cubicBezTo>
                  <a:pt x="3476641" y="0"/>
                  <a:pt x="3723528" y="241438"/>
                  <a:pt x="3718080" y="536498"/>
                </a:cubicBezTo>
                <a:cubicBezTo>
                  <a:pt x="3712631" y="822382"/>
                  <a:pt x="3479222" y="1052350"/>
                  <a:pt x="3191904" y="1052350"/>
                </a:cubicBezTo>
                <a:lnTo>
                  <a:pt x="526046" y="1052350"/>
                </a:lnTo>
                <a:cubicBezTo>
                  <a:pt x="230700" y="1052350"/>
                  <a:pt x="-7011" y="809191"/>
                  <a:pt x="158" y="513845"/>
                </a:cubicBezTo>
                <a:lnTo>
                  <a:pt x="158" y="513845"/>
                </a:lnTo>
                <a:cubicBezTo>
                  <a:pt x="6753" y="227961"/>
                  <a:pt x="240163" y="0"/>
                  <a:pt x="526046" y="0"/>
                </a:cubicBezTo>
                <a:close/>
              </a:path>
            </a:pathLst>
          </a:custGeom>
          <a:solidFill>
            <a:srgbClr val="00B59A"/>
          </a:solidFill>
          <a:ln w="286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C7A894-3F91-4160-E703-1F6937E3E334}"/>
              </a:ext>
            </a:extLst>
          </p:cNvPr>
          <p:cNvSpPr/>
          <p:nvPr/>
        </p:nvSpPr>
        <p:spPr>
          <a:xfrm>
            <a:off x="3687328" y="133346"/>
            <a:ext cx="4817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Classification du texte</a:t>
            </a:r>
            <a:endParaRPr lang="fr-FR" sz="3600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41" name="Freeform: Shape 22">
            <a:extLst>
              <a:ext uri="{FF2B5EF4-FFF2-40B4-BE49-F238E27FC236}">
                <a16:creationId xmlns:a16="http://schemas.microsoft.com/office/drawing/2014/main" id="{BF9C08D0-3E6B-ABA7-EAE1-B9FD6966584A}"/>
              </a:ext>
            </a:extLst>
          </p:cNvPr>
          <p:cNvSpPr/>
          <p:nvPr/>
        </p:nvSpPr>
        <p:spPr>
          <a:xfrm>
            <a:off x="3489032" y="4423826"/>
            <a:ext cx="1146976" cy="1462394"/>
          </a:xfrm>
          <a:custGeom>
            <a:avLst/>
            <a:gdLst>
              <a:gd name="connsiteX0" fmla="*/ 0 w 1146975"/>
              <a:gd name="connsiteY0" fmla="*/ 1463262 h 1462393"/>
              <a:gd name="connsiteX1" fmla="*/ 3728 w 1146975"/>
              <a:gd name="connsiteY1" fmla="*/ 1062107 h 1462393"/>
              <a:gd name="connsiteX2" fmla="*/ 99500 w 1146975"/>
              <a:gd name="connsiteY2" fmla="*/ 1131786 h 1462393"/>
              <a:gd name="connsiteX3" fmla="*/ 101221 w 1146975"/>
              <a:gd name="connsiteY3" fmla="*/ 1129206 h 1462393"/>
              <a:gd name="connsiteX4" fmla="*/ 141938 w 1146975"/>
              <a:gd name="connsiteY4" fmla="*/ 732065 h 1462393"/>
              <a:gd name="connsiteX5" fmla="*/ 100934 w 1146975"/>
              <a:gd name="connsiteY5" fmla="*/ 497222 h 1462393"/>
              <a:gd name="connsiteX6" fmla="*/ 590979 w 1146975"/>
              <a:gd name="connsiteY6" fmla="*/ 1155 h 1462393"/>
              <a:gd name="connsiteX7" fmla="*/ 1151851 w 1146975"/>
              <a:gd name="connsiteY7" fmla="*/ 555144 h 1462393"/>
              <a:gd name="connsiteX8" fmla="*/ 659224 w 1146975"/>
              <a:gd name="connsiteY8" fmla="*/ 1051211 h 1462393"/>
              <a:gd name="connsiteX9" fmla="*/ 635424 w 1146975"/>
              <a:gd name="connsiteY9" fmla="*/ 1052071 h 1462393"/>
              <a:gd name="connsiteX10" fmla="*/ 319720 w 1146975"/>
              <a:gd name="connsiteY10" fmla="*/ 1220390 h 1462393"/>
              <a:gd name="connsiteX11" fmla="*/ 285597 w 1146975"/>
              <a:gd name="connsiteY11" fmla="*/ 1267129 h 1462393"/>
              <a:gd name="connsiteX12" fmla="*/ 381369 w 1146975"/>
              <a:gd name="connsiteY12" fmla="*/ 1336808 h 1462393"/>
              <a:gd name="connsiteX13" fmla="*/ 0 w 1146975"/>
              <a:gd name="connsiteY13" fmla="*/ 1463262 h 14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6975" h="1462393">
                <a:moveTo>
                  <a:pt x="0" y="1463262"/>
                </a:moveTo>
                <a:lnTo>
                  <a:pt x="3728" y="1062107"/>
                </a:lnTo>
                <a:lnTo>
                  <a:pt x="99500" y="1131786"/>
                </a:lnTo>
                <a:lnTo>
                  <a:pt x="101221" y="1129206"/>
                </a:lnTo>
                <a:cubicBezTo>
                  <a:pt x="185237" y="1013934"/>
                  <a:pt x="197853" y="863394"/>
                  <a:pt x="141938" y="732065"/>
                </a:cubicBezTo>
                <a:cubicBezTo>
                  <a:pt x="111543" y="660666"/>
                  <a:pt x="96346" y="580951"/>
                  <a:pt x="100934" y="497222"/>
                </a:cubicBezTo>
                <a:cubicBezTo>
                  <a:pt x="114984" y="233704"/>
                  <a:pt x="327462" y="18360"/>
                  <a:pt x="590979" y="1155"/>
                </a:cubicBezTo>
                <a:cubicBezTo>
                  <a:pt x="907258" y="-19491"/>
                  <a:pt x="1168768" y="239439"/>
                  <a:pt x="1151851" y="555144"/>
                </a:cubicBezTo>
                <a:cubicBezTo>
                  <a:pt x="1137800" y="819522"/>
                  <a:pt x="923602" y="1035153"/>
                  <a:pt x="659224" y="1051211"/>
                </a:cubicBezTo>
                <a:cubicBezTo>
                  <a:pt x="651195" y="1051785"/>
                  <a:pt x="643453" y="1052071"/>
                  <a:pt x="635424" y="1052071"/>
                </a:cubicBezTo>
                <a:cubicBezTo>
                  <a:pt x="509830" y="1054079"/>
                  <a:pt x="393699" y="1118883"/>
                  <a:pt x="319720" y="1220390"/>
                </a:cubicBezTo>
                <a:lnTo>
                  <a:pt x="285597" y="1267129"/>
                </a:lnTo>
                <a:lnTo>
                  <a:pt x="381369" y="1336808"/>
                </a:lnTo>
                <a:lnTo>
                  <a:pt x="0" y="1463262"/>
                </a:lnTo>
                <a:close/>
              </a:path>
            </a:pathLst>
          </a:custGeom>
          <a:solidFill>
            <a:srgbClr val="00B59A"/>
          </a:solidFill>
          <a:ln w="28630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44F9E10A-D76A-9165-616F-B99AC8605AC7}"/>
              </a:ext>
            </a:extLst>
          </p:cNvPr>
          <p:cNvSpPr txBox="1"/>
          <p:nvPr/>
        </p:nvSpPr>
        <p:spPr>
          <a:xfrm>
            <a:off x="149061" y="779677"/>
            <a:ext cx="4550955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2000" dirty="0"/>
              <a:t>1. Prétraitement des données textuelles</a:t>
            </a:r>
            <a:endParaRPr lang="en-IN" sz="2000" dirty="0"/>
          </a:p>
        </p:txBody>
      </p:sp>
      <p:sp>
        <p:nvSpPr>
          <p:cNvPr id="55" name="Freeform: Shape 10">
            <a:extLst>
              <a:ext uri="{FF2B5EF4-FFF2-40B4-BE49-F238E27FC236}">
                <a16:creationId xmlns:a16="http://schemas.microsoft.com/office/drawing/2014/main" id="{D68A284B-26FE-2BBC-4156-0286EFADDD86}"/>
              </a:ext>
            </a:extLst>
          </p:cNvPr>
          <p:cNvSpPr/>
          <p:nvPr/>
        </p:nvSpPr>
        <p:spPr>
          <a:xfrm>
            <a:off x="3616593" y="4452877"/>
            <a:ext cx="974929" cy="974929"/>
          </a:xfrm>
          <a:custGeom>
            <a:avLst/>
            <a:gdLst>
              <a:gd name="connsiteX0" fmla="*/ 747564 w 974929"/>
              <a:gd name="connsiteY0" fmla="*/ 249188 h 974929"/>
              <a:gd name="connsiteX1" fmla="*/ 747564 w 974929"/>
              <a:gd name="connsiteY1" fmla="*/ 747563 h 974929"/>
              <a:gd name="connsiteX2" fmla="*/ 249188 w 974929"/>
              <a:gd name="connsiteY2" fmla="*/ 747563 h 974929"/>
              <a:gd name="connsiteX3" fmla="*/ 249188 w 974929"/>
              <a:gd name="connsiteY3" fmla="*/ 249188 h 974929"/>
              <a:gd name="connsiteX4" fmla="*/ 747564 w 974929"/>
              <a:gd name="connsiteY4" fmla="*/ 249188 h 97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929" h="974929">
                <a:moveTo>
                  <a:pt x="747564" y="249188"/>
                </a:moveTo>
                <a:cubicBezTo>
                  <a:pt x="885186" y="386811"/>
                  <a:pt x="885186" y="609941"/>
                  <a:pt x="747564" y="747563"/>
                </a:cubicBezTo>
                <a:cubicBezTo>
                  <a:pt x="609941" y="885186"/>
                  <a:pt x="386810" y="885186"/>
                  <a:pt x="249188" y="747563"/>
                </a:cubicBezTo>
                <a:cubicBezTo>
                  <a:pt x="111565" y="609941"/>
                  <a:pt x="111565" y="386810"/>
                  <a:pt x="249188" y="249188"/>
                </a:cubicBezTo>
                <a:cubicBezTo>
                  <a:pt x="386811" y="111565"/>
                  <a:pt x="609941" y="111565"/>
                  <a:pt x="747564" y="249188"/>
                </a:cubicBezTo>
                <a:close/>
              </a:path>
            </a:pathLst>
          </a:custGeom>
          <a:solidFill>
            <a:srgbClr val="FFFFFF"/>
          </a:solidFill>
          <a:ln w="2863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6" name="Freeform: Shape 12">
            <a:extLst>
              <a:ext uri="{FF2B5EF4-FFF2-40B4-BE49-F238E27FC236}">
                <a16:creationId xmlns:a16="http://schemas.microsoft.com/office/drawing/2014/main" id="{F175BEC7-DAD4-64B3-71E0-E569885533D0}"/>
              </a:ext>
            </a:extLst>
          </p:cNvPr>
          <p:cNvSpPr/>
          <p:nvPr/>
        </p:nvSpPr>
        <p:spPr>
          <a:xfrm>
            <a:off x="365729" y="3372050"/>
            <a:ext cx="3698996" cy="1032278"/>
          </a:xfrm>
          <a:custGeom>
            <a:avLst/>
            <a:gdLst>
              <a:gd name="connsiteX0" fmla="*/ 3192122 w 3698996"/>
              <a:gd name="connsiteY0" fmla="*/ 0 h 1032278"/>
              <a:gd name="connsiteX1" fmla="*/ 536586 w 3698996"/>
              <a:gd name="connsiteY1" fmla="*/ 0 h 1032278"/>
              <a:gd name="connsiteX2" fmla="*/ 88 w 3698996"/>
              <a:gd name="connsiteY2" fmla="*/ 536498 h 1032278"/>
              <a:gd name="connsiteX3" fmla="*/ 526264 w 3698996"/>
              <a:gd name="connsiteY3" fmla="*/ 1052350 h 1032278"/>
              <a:gd name="connsiteX4" fmla="*/ 3192408 w 3698996"/>
              <a:gd name="connsiteY4" fmla="*/ 1052350 h 1032278"/>
              <a:gd name="connsiteX5" fmla="*/ 3718297 w 3698996"/>
              <a:gd name="connsiteY5" fmla="*/ 513845 h 1032278"/>
              <a:gd name="connsiteX6" fmla="*/ 3718297 w 3698996"/>
              <a:gd name="connsiteY6" fmla="*/ 513845 h 1032278"/>
              <a:gd name="connsiteX7" fmla="*/ 3192122 w 3698996"/>
              <a:gd name="connsiteY7" fmla="*/ 0 h 103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8996" h="1032278">
                <a:moveTo>
                  <a:pt x="3192122" y="0"/>
                </a:moveTo>
                <a:lnTo>
                  <a:pt x="536586" y="0"/>
                </a:lnTo>
                <a:cubicBezTo>
                  <a:pt x="241527" y="0"/>
                  <a:pt x="-5360" y="241438"/>
                  <a:pt x="88" y="536498"/>
                </a:cubicBezTo>
                <a:cubicBezTo>
                  <a:pt x="5537" y="822382"/>
                  <a:pt x="238946" y="1052350"/>
                  <a:pt x="526264" y="1052350"/>
                </a:cubicBezTo>
                <a:lnTo>
                  <a:pt x="3192408" y="1052350"/>
                </a:lnTo>
                <a:cubicBezTo>
                  <a:pt x="3487755" y="1052350"/>
                  <a:pt x="3725465" y="809191"/>
                  <a:pt x="3718297" y="513845"/>
                </a:cubicBezTo>
                <a:lnTo>
                  <a:pt x="3718297" y="513845"/>
                </a:lnTo>
                <a:cubicBezTo>
                  <a:pt x="3711415" y="227962"/>
                  <a:pt x="3478006" y="0"/>
                  <a:pt x="3192122" y="0"/>
                </a:cubicBezTo>
                <a:close/>
              </a:path>
            </a:pathLst>
          </a:custGeom>
          <a:solidFill>
            <a:srgbClr val="FFB92E"/>
          </a:solidFill>
          <a:ln w="286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14">
            <a:extLst>
              <a:ext uri="{FF2B5EF4-FFF2-40B4-BE49-F238E27FC236}">
                <a16:creationId xmlns:a16="http://schemas.microsoft.com/office/drawing/2014/main" id="{8BE1E6CD-5BAE-D48B-5621-BDA214DD4122}"/>
              </a:ext>
            </a:extLst>
          </p:cNvPr>
          <p:cNvSpPr/>
          <p:nvPr/>
        </p:nvSpPr>
        <p:spPr>
          <a:xfrm>
            <a:off x="365327" y="3371756"/>
            <a:ext cx="1146976" cy="1462394"/>
          </a:xfrm>
          <a:custGeom>
            <a:avLst/>
            <a:gdLst>
              <a:gd name="connsiteX0" fmla="*/ 1152628 w 1146975"/>
              <a:gd name="connsiteY0" fmla="*/ 1463262 h 1462393"/>
              <a:gd name="connsiteX1" fmla="*/ 1148900 w 1146975"/>
              <a:gd name="connsiteY1" fmla="*/ 1062107 h 1462393"/>
              <a:gd name="connsiteX2" fmla="*/ 1053128 w 1146975"/>
              <a:gd name="connsiteY2" fmla="*/ 1131786 h 1462393"/>
              <a:gd name="connsiteX3" fmla="*/ 1051407 w 1146975"/>
              <a:gd name="connsiteY3" fmla="*/ 1129206 h 1462393"/>
              <a:gd name="connsiteX4" fmla="*/ 1010689 w 1146975"/>
              <a:gd name="connsiteY4" fmla="*/ 732065 h 1462393"/>
              <a:gd name="connsiteX5" fmla="*/ 1051694 w 1146975"/>
              <a:gd name="connsiteY5" fmla="*/ 497222 h 1462393"/>
              <a:gd name="connsiteX6" fmla="*/ 561648 w 1146975"/>
              <a:gd name="connsiteY6" fmla="*/ 1155 h 1462393"/>
              <a:gd name="connsiteX7" fmla="*/ 777 w 1146975"/>
              <a:gd name="connsiteY7" fmla="*/ 555144 h 1462393"/>
              <a:gd name="connsiteX8" fmla="*/ 493403 w 1146975"/>
              <a:gd name="connsiteY8" fmla="*/ 1051211 h 1462393"/>
              <a:gd name="connsiteX9" fmla="*/ 517203 w 1146975"/>
              <a:gd name="connsiteY9" fmla="*/ 1052071 h 1462393"/>
              <a:gd name="connsiteX10" fmla="*/ 832908 w 1146975"/>
              <a:gd name="connsiteY10" fmla="*/ 1220390 h 1462393"/>
              <a:gd name="connsiteX11" fmla="*/ 867031 w 1146975"/>
              <a:gd name="connsiteY11" fmla="*/ 1267129 h 1462393"/>
              <a:gd name="connsiteX12" fmla="*/ 771258 w 1146975"/>
              <a:gd name="connsiteY12" fmla="*/ 1336808 h 1462393"/>
              <a:gd name="connsiteX13" fmla="*/ 1152628 w 1146975"/>
              <a:gd name="connsiteY13" fmla="*/ 1463262 h 14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6975" h="1462393">
                <a:moveTo>
                  <a:pt x="1152628" y="1463262"/>
                </a:moveTo>
                <a:lnTo>
                  <a:pt x="1148900" y="1062107"/>
                </a:lnTo>
                <a:lnTo>
                  <a:pt x="1053128" y="1131786"/>
                </a:lnTo>
                <a:lnTo>
                  <a:pt x="1051407" y="1129206"/>
                </a:lnTo>
                <a:cubicBezTo>
                  <a:pt x="967391" y="1013934"/>
                  <a:pt x="954774" y="863394"/>
                  <a:pt x="1010689" y="732065"/>
                </a:cubicBezTo>
                <a:cubicBezTo>
                  <a:pt x="1041084" y="660666"/>
                  <a:pt x="1056282" y="580951"/>
                  <a:pt x="1051694" y="497222"/>
                </a:cubicBezTo>
                <a:cubicBezTo>
                  <a:pt x="1037643" y="233704"/>
                  <a:pt x="825166" y="18360"/>
                  <a:pt x="561648" y="1155"/>
                </a:cubicBezTo>
                <a:cubicBezTo>
                  <a:pt x="245370" y="-19491"/>
                  <a:pt x="-16141" y="239439"/>
                  <a:pt x="777" y="555144"/>
                </a:cubicBezTo>
                <a:cubicBezTo>
                  <a:pt x="14828" y="819522"/>
                  <a:pt x="229026" y="1035154"/>
                  <a:pt x="493403" y="1051211"/>
                </a:cubicBezTo>
                <a:cubicBezTo>
                  <a:pt x="501432" y="1051785"/>
                  <a:pt x="509174" y="1052071"/>
                  <a:pt x="517203" y="1052071"/>
                </a:cubicBezTo>
                <a:cubicBezTo>
                  <a:pt x="642797" y="1054079"/>
                  <a:pt x="758928" y="1118883"/>
                  <a:pt x="832908" y="1220390"/>
                </a:cubicBezTo>
                <a:lnTo>
                  <a:pt x="867031" y="1267129"/>
                </a:lnTo>
                <a:lnTo>
                  <a:pt x="771258" y="1336808"/>
                </a:lnTo>
                <a:lnTo>
                  <a:pt x="1152628" y="1463262"/>
                </a:lnTo>
                <a:close/>
              </a:path>
            </a:pathLst>
          </a:custGeom>
          <a:solidFill>
            <a:srgbClr val="FFB92E"/>
          </a:solidFill>
          <a:ln w="2863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17">
            <a:extLst>
              <a:ext uri="{FF2B5EF4-FFF2-40B4-BE49-F238E27FC236}">
                <a16:creationId xmlns:a16="http://schemas.microsoft.com/office/drawing/2014/main" id="{F26DE19A-4E76-685D-1EBE-E56E598909E5}"/>
              </a:ext>
            </a:extLst>
          </p:cNvPr>
          <p:cNvSpPr/>
          <p:nvPr/>
        </p:nvSpPr>
        <p:spPr>
          <a:xfrm>
            <a:off x="468297" y="3474343"/>
            <a:ext cx="831557" cy="831557"/>
          </a:xfrm>
          <a:custGeom>
            <a:avLst/>
            <a:gdLst>
              <a:gd name="connsiteX0" fmla="*/ 504120 w 831557"/>
              <a:gd name="connsiteY0" fmla="*/ 80525 h 831557"/>
              <a:gd name="connsiteX1" fmla="*/ 766664 w 831557"/>
              <a:gd name="connsiteY1" fmla="*/ 504120 h 831557"/>
              <a:gd name="connsiteX2" fmla="*/ 343069 w 831557"/>
              <a:gd name="connsiteY2" fmla="*/ 766664 h 831557"/>
              <a:gd name="connsiteX3" fmla="*/ 80525 w 831557"/>
              <a:gd name="connsiteY3" fmla="*/ 343070 h 831557"/>
              <a:gd name="connsiteX4" fmla="*/ 504120 w 831557"/>
              <a:gd name="connsiteY4" fmla="*/ 80525 h 83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557" h="831557">
                <a:moveTo>
                  <a:pt x="504120" y="80525"/>
                </a:moveTo>
                <a:cubicBezTo>
                  <a:pt x="693592" y="124998"/>
                  <a:pt x="811137" y="314648"/>
                  <a:pt x="766664" y="504120"/>
                </a:cubicBezTo>
                <a:cubicBezTo>
                  <a:pt x="722191" y="693592"/>
                  <a:pt x="532541" y="811137"/>
                  <a:pt x="343069" y="766664"/>
                </a:cubicBezTo>
                <a:cubicBezTo>
                  <a:pt x="153597" y="722191"/>
                  <a:pt x="36052" y="532542"/>
                  <a:pt x="80525" y="343070"/>
                </a:cubicBezTo>
                <a:cubicBezTo>
                  <a:pt x="124998" y="153597"/>
                  <a:pt x="314648" y="36052"/>
                  <a:pt x="504120" y="80525"/>
                </a:cubicBezTo>
                <a:close/>
              </a:path>
            </a:pathLst>
          </a:custGeom>
          <a:solidFill>
            <a:srgbClr val="FFFFFF"/>
          </a:solidFill>
          <a:ln w="2863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Freeform: Shape 20">
            <a:extLst>
              <a:ext uri="{FF2B5EF4-FFF2-40B4-BE49-F238E27FC236}">
                <a16:creationId xmlns:a16="http://schemas.microsoft.com/office/drawing/2014/main" id="{673A51E7-33A7-3549-C4B6-1E5AA593AE1C}"/>
              </a:ext>
            </a:extLst>
          </p:cNvPr>
          <p:cNvSpPr/>
          <p:nvPr/>
        </p:nvSpPr>
        <p:spPr>
          <a:xfrm>
            <a:off x="923090" y="2320274"/>
            <a:ext cx="3698996" cy="1032278"/>
          </a:xfrm>
          <a:custGeom>
            <a:avLst/>
            <a:gdLst>
              <a:gd name="connsiteX0" fmla="*/ 526046 w 3698996"/>
              <a:gd name="connsiteY0" fmla="*/ 0 h 1032278"/>
              <a:gd name="connsiteX1" fmla="*/ 3181582 w 3698996"/>
              <a:gd name="connsiteY1" fmla="*/ 0 h 1032278"/>
              <a:gd name="connsiteX2" fmla="*/ 3718080 w 3698996"/>
              <a:gd name="connsiteY2" fmla="*/ 536498 h 1032278"/>
              <a:gd name="connsiteX3" fmla="*/ 3191904 w 3698996"/>
              <a:gd name="connsiteY3" fmla="*/ 1052350 h 1032278"/>
              <a:gd name="connsiteX4" fmla="*/ 526046 w 3698996"/>
              <a:gd name="connsiteY4" fmla="*/ 1052350 h 1032278"/>
              <a:gd name="connsiteX5" fmla="*/ 158 w 3698996"/>
              <a:gd name="connsiteY5" fmla="*/ 513845 h 1032278"/>
              <a:gd name="connsiteX6" fmla="*/ 158 w 3698996"/>
              <a:gd name="connsiteY6" fmla="*/ 513845 h 1032278"/>
              <a:gd name="connsiteX7" fmla="*/ 526046 w 3698996"/>
              <a:gd name="connsiteY7" fmla="*/ 0 h 103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8996" h="1032278">
                <a:moveTo>
                  <a:pt x="526046" y="0"/>
                </a:moveTo>
                <a:lnTo>
                  <a:pt x="3181582" y="0"/>
                </a:lnTo>
                <a:cubicBezTo>
                  <a:pt x="3476641" y="0"/>
                  <a:pt x="3723528" y="241438"/>
                  <a:pt x="3718080" y="536498"/>
                </a:cubicBezTo>
                <a:cubicBezTo>
                  <a:pt x="3712631" y="822382"/>
                  <a:pt x="3479222" y="1052350"/>
                  <a:pt x="3191904" y="1052350"/>
                </a:cubicBezTo>
                <a:lnTo>
                  <a:pt x="526046" y="1052350"/>
                </a:lnTo>
                <a:cubicBezTo>
                  <a:pt x="230700" y="1052350"/>
                  <a:pt x="-7011" y="809191"/>
                  <a:pt x="158" y="513845"/>
                </a:cubicBezTo>
                <a:lnTo>
                  <a:pt x="158" y="513845"/>
                </a:lnTo>
                <a:cubicBezTo>
                  <a:pt x="6753" y="228248"/>
                  <a:pt x="240163" y="0"/>
                  <a:pt x="526046" y="0"/>
                </a:cubicBezTo>
                <a:close/>
              </a:path>
            </a:pathLst>
          </a:custGeom>
          <a:solidFill>
            <a:srgbClr val="00C3E6"/>
          </a:solidFill>
          <a:ln w="286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22">
            <a:extLst>
              <a:ext uri="{FF2B5EF4-FFF2-40B4-BE49-F238E27FC236}">
                <a16:creationId xmlns:a16="http://schemas.microsoft.com/office/drawing/2014/main" id="{A46F0E4A-5642-1A81-067F-0579E2EBD946}"/>
              </a:ext>
            </a:extLst>
          </p:cNvPr>
          <p:cNvSpPr/>
          <p:nvPr/>
        </p:nvSpPr>
        <p:spPr>
          <a:xfrm>
            <a:off x="3489032" y="2320266"/>
            <a:ext cx="1146976" cy="1462394"/>
          </a:xfrm>
          <a:custGeom>
            <a:avLst/>
            <a:gdLst>
              <a:gd name="connsiteX0" fmla="*/ 0 w 1146975"/>
              <a:gd name="connsiteY0" fmla="*/ 1463262 h 1462393"/>
              <a:gd name="connsiteX1" fmla="*/ 3728 w 1146975"/>
              <a:gd name="connsiteY1" fmla="*/ 1062107 h 1462393"/>
              <a:gd name="connsiteX2" fmla="*/ 99500 w 1146975"/>
              <a:gd name="connsiteY2" fmla="*/ 1131786 h 1462393"/>
              <a:gd name="connsiteX3" fmla="*/ 101221 w 1146975"/>
              <a:gd name="connsiteY3" fmla="*/ 1129206 h 1462393"/>
              <a:gd name="connsiteX4" fmla="*/ 141938 w 1146975"/>
              <a:gd name="connsiteY4" fmla="*/ 732065 h 1462393"/>
              <a:gd name="connsiteX5" fmla="*/ 100934 w 1146975"/>
              <a:gd name="connsiteY5" fmla="*/ 497222 h 1462393"/>
              <a:gd name="connsiteX6" fmla="*/ 590979 w 1146975"/>
              <a:gd name="connsiteY6" fmla="*/ 1155 h 1462393"/>
              <a:gd name="connsiteX7" fmla="*/ 1151851 w 1146975"/>
              <a:gd name="connsiteY7" fmla="*/ 555144 h 1462393"/>
              <a:gd name="connsiteX8" fmla="*/ 659224 w 1146975"/>
              <a:gd name="connsiteY8" fmla="*/ 1051211 h 1462393"/>
              <a:gd name="connsiteX9" fmla="*/ 635424 w 1146975"/>
              <a:gd name="connsiteY9" fmla="*/ 1052071 h 1462393"/>
              <a:gd name="connsiteX10" fmla="*/ 319720 w 1146975"/>
              <a:gd name="connsiteY10" fmla="*/ 1220390 h 1462393"/>
              <a:gd name="connsiteX11" fmla="*/ 285597 w 1146975"/>
              <a:gd name="connsiteY11" fmla="*/ 1267129 h 1462393"/>
              <a:gd name="connsiteX12" fmla="*/ 381369 w 1146975"/>
              <a:gd name="connsiteY12" fmla="*/ 1336808 h 1462393"/>
              <a:gd name="connsiteX13" fmla="*/ 0 w 1146975"/>
              <a:gd name="connsiteY13" fmla="*/ 1463262 h 14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6975" h="1462393">
                <a:moveTo>
                  <a:pt x="0" y="1463262"/>
                </a:moveTo>
                <a:lnTo>
                  <a:pt x="3728" y="1062107"/>
                </a:lnTo>
                <a:lnTo>
                  <a:pt x="99500" y="1131786"/>
                </a:lnTo>
                <a:lnTo>
                  <a:pt x="101221" y="1129206"/>
                </a:lnTo>
                <a:cubicBezTo>
                  <a:pt x="185237" y="1013934"/>
                  <a:pt x="197853" y="863394"/>
                  <a:pt x="141938" y="732065"/>
                </a:cubicBezTo>
                <a:cubicBezTo>
                  <a:pt x="111543" y="660666"/>
                  <a:pt x="96346" y="580951"/>
                  <a:pt x="100934" y="497222"/>
                </a:cubicBezTo>
                <a:cubicBezTo>
                  <a:pt x="114984" y="233704"/>
                  <a:pt x="327462" y="18360"/>
                  <a:pt x="590979" y="1155"/>
                </a:cubicBezTo>
                <a:cubicBezTo>
                  <a:pt x="907258" y="-19491"/>
                  <a:pt x="1168768" y="239439"/>
                  <a:pt x="1151851" y="555144"/>
                </a:cubicBezTo>
                <a:cubicBezTo>
                  <a:pt x="1137800" y="819522"/>
                  <a:pt x="923602" y="1035153"/>
                  <a:pt x="659224" y="1051211"/>
                </a:cubicBezTo>
                <a:cubicBezTo>
                  <a:pt x="651195" y="1051785"/>
                  <a:pt x="643453" y="1052071"/>
                  <a:pt x="635424" y="1052071"/>
                </a:cubicBezTo>
                <a:cubicBezTo>
                  <a:pt x="509830" y="1054079"/>
                  <a:pt x="393699" y="1118883"/>
                  <a:pt x="319720" y="1220390"/>
                </a:cubicBezTo>
                <a:lnTo>
                  <a:pt x="285597" y="1267129"/>
                </a:lnTo>
                <a:lnTo>
                  <a:pt x="381369" y="1336808"/>
                </a:lnTo>
                <a:lnTo>
                  <a:pt x="0" y="1463262"/>
                </a:lnTo>
                <a:close/>
              </a:path>
            </a:pathLst>
          </a:custGeom>
          <a:solidFill>
            <a:srgbClr val="00C3E6"/>
          </a:solidFill>
          <a:ln w="28630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23">
            <a:extLst>
              <a:ext uri="{FF2B5EF4-FFF2-40B4-BE49-F238E27FC236}">
                <a16:creationId xmlns:a16="http://schemas.microsoft.com/office/drawing/2014/main" id="{8C5086C0-5B05-040A-075F-A490F1D3AB86}"/>
              </a:ext>
            </a:extLst>
          </p:cNvPr>
          <p:cNvSpPr/>
          <p:nvPr/>
        </p:nvSpPr>
        <p:spPr>
          <a:xfrm>
            <a:off x="3762586" y="2494040"/>
            <a:ext cx="688185" cy="688185"/>
          </a:xfrm>
          <a:custGeom>
            <a:avLst/>
            <a:gdLst>
              <a:gd name="connsiteX0" fmla="*/ 704817 w 688185"/>
              <a:gd name="connsiteY0" fmla="*/ 352408 h 688185"/>
              <a:gd name="connsiteX1" fmla="*/ 352409 w 688185"/>
              <a:gd name="connsiteY1" fmla="*/ 704817 h 688185"/>
              <a:gd name="connsiteX2" fmla="*/ 0 w 688185"/>
              <a:gd name="connsiteY2" fmla="*/ 352408 h 688185"/>
              <a:gd name="connsiteX3" fmla="*/ 352409 w 688185"/>
              <a:gd name="connsiteY3" fmla="*/ 0 h 688185"/>
              <a:gd name="connsiteX4" fmla="*/ 704817 w 688185"/>
              <a:gd name="connsiteY4" fmla="*/ 352408 h 68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185" h="688185">
                <a:moveTo>
                  <a:pt x="704817" y="352408"/>
                </a:moveTo>
                <a:cubicBezTo>
                  <a:pt x="704817" y="547038"/>
                  <a:pt x="547038" y="704817"/>
                  <a:pt x="352409" y="704817"/>
                </a:cubicBezTo>
                <a:cubicBezTo>
                  <a:pt x="157779" y="704817"/>
                  <a:pt x="0" y="547038"/>
                  <a:pt x="0" y="352408"/>
                </a:cubicBezTo>
                <a:cubicBezTo>
                  <a:pt x="0" y="157779"/>
                  <a:pt x="157779" y="0"/>
                  <a:pt x="352409" y="0"/>
                </a:cubicBezTo>
                <a:cubicBezTo>
                  <a:pt x="547038" y="0"/>
                  <a:pt x="704817" y="157778"/>
                  <a:pt x="704817" y="352408"/>
                </a:cubicBezTo>
                <a:close/>
              </a:path>
            </a:pathLst>
          </a:custGeom>
          <a:solidFill>
            <a:srgbClr val="FFFFFF"/>
          </a:solidFill>
          <a:ln w="28630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2" name="Freeform: Shape 26">
            <a:extLst>
              <a:ext uri="{FF2B5EF4-FFF2-40B4-BE49-F238E27FC236}">
                <a16:creationId xmlns:a16="http://schemas.microsoft.com/office/drawing/2014/main" id="{B2F0E9A9-54EE-8A9D-7F8B-598C68652EF9}"/>
              </a:ext>
            </a:extLst>
          </p:cNvPr>
          <p:cNvSpPr/>
          <p:nvPr/>
        </p:nvSpPr>
        <p:spPr>
          <a:xfrm>
            <a:off x="365729" y="1267350"/>
            <a:ext cx="3698996" cy="1032278"/>
          </a:xfrm>
          <a:custGeom>
            <a:avLst/>
            <a:gdLst>
              <a:gd name="connsiteX0" fmla="*/ 3192122 w 3698996"/>
              <a:gd name="connsiteY0" fmla="*/ 0 h 1032278"/>
              <a:gd name="connsiteX1" fmla="*/ 536586 w 3698996"/>
              <a:gd name="connsiteY1" fmla="*/ 0 h 1032278"/>
              <a:gd name="connsiteX2" fmla="*/ 88 w 3698996"/>
              <a:gd name="connsiteY2" fmla="*/ 536498 h 1032278"/>
              <a:gd name="connsiteX3" fmla="*/ 526264 w 3698996"/>
              <a:gd name="connsiteY3" fmla="*/ 1052350 h 1032278"/>
              <a:gd name="connsiteX4" fmla="*/ 3192408 w 3698996"/>
              <a:gd name="connsiteY4" fmla="*/ 1052350 h 1032278"/>
              <a:gd name="connsiteX5" fmla="*/ 3718297 w 3698996"/>
              <a:gd name="connsiteY5" fmla="*/ 513845 h 1032278"/>
              <a:gd name="connsiteX6" fmla="*/ 3718297 w 3698996"/>
              <a:gd name="connsiteY6" fmla="*/ 513845 h 1032278"/>
              <a:gd name="connsiteX7" fmla="*/ 3192122 w 3698996"/>
              <a:gd name="connsiteY7" fmla="*/ 0 h 103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8996" h="1032278">
                <a:moveTo>
                  <a:pt x="3192122" y="0"/>
                </a:moveTo>
                <a:lnTo>
                  <a:pt x="536586" y="0"/>
                </a:lnTo>
                <a:cubicBezTo>
                  <a:pt x="241527" y="0"/>
                  <a:pt x="-5360" y="241438"/>
                  <a:pt x="88" y="536498"/>
                </a:cubicBezTo>
                <a:cubicBezTo>
                  <a:pt x="5537" y="822382"/>
                  <a:pt x="238946" y="1052350"/>
                  <a:pt x="526264" y="1052350"/>
                </a:cubicBezTo>
                <a:lnTo>
                  <a:pt x="3192408" y="1052350"/>
                </a:lnTo>
                <a:cubicBezTo>
                  <a:pt x="3487755" y="1052350"/>
                  <a:pt x="3725465" y="809191"/>
                  <a:pt x="3718297" y="513845"/>
                </a:cubicBezTo>
                <a:lnTo>
                  <a:pt x="3718297" y="513845"/>
                </a:lnTo>
                <a:cubicBezTo>
                  <a:pt x="3711415" y="227961"/>
                  <a:pt x="3478006" y="0"/>
                  <a:pt x="3192122" y="0"/>
                </a:cubicBezTo>
                <a:close/>
              </a:path>
            </a:pathLst>
          </a:custGeom>
          <a:solidFill>
            <a:srgbClr val="FF3654"/>
          </a:solidFill>
          <a:ln w="286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28">
            <a:extLst>
              <a:ext uri="{FF2B5EF4-FFF2-40B4-BE49-F238E27FC236}">
                <a16:creationId xmlns:a16="http://schemas.microsoft.com/office/drawing/2014/main" id="{DAA6CABF-D279-A4C9-5920-7FF179D79DC0}"/>
              </a:ext>
            </a:extLst>
          </p:cNvPr>
          <p:cNvSpPr/>
          <p:nvPr/>
        </p:nvSpPr>
        <p:spPr>
          <a:xfrm>
            <a:off x="365614" y="1267342"/>
            <a:ext cx="1146976" cy="1462394"/>
          </a:xfrm>
          <a:custGeom>
            <a:avLst/>
            <a:gdLst>
              <a:gd name="connsiteX0" fmla="*/ 1152341 w 1146975"/>
              <a:gd name="connsiteY0" fmla="*/ 1463262 h 1462393"/>
              <a:gd name="connsiteX1" fmla="*/ 1148613 w 1146975"/>
              <a:gd name="connsiteY1" fmla="*/ 1062107 h 1462393"/>
              <a:gd name="connsiteX2" fmla="*/ 1052841 w 1146975"/>
              <a:gd name="connsiteY2" fmla="*/ 1131786 h 1462393"/>
              <a:gd name="connsiteX3" fmla="*/ 1051120 w 1146975"/>
              <a:gd name="connsiteY3" fmla="*/ 1129206 h 1462393"/>
              <a:gd name="connsiteX4" fmla="*/ 1010403 w 1146975"/>
              <a:gd name="connsiteY4" fmla="*/ 732065 h 1462393"/>
              <a:gd name="connsiteX5" fmla="*/ 1051407 w 1146975"/>
              <a:gd name="connsiteY5" fmla="*/ 497222 h 1462393"/>
              <a:gd name="connsiteX6" fmla="*/ 561648 w 1146975"/>
              <a:gd name="connsiteY6" fmla="*/ 1155 h 1462393"/>
              <a:gd name="connsiteX7" fmla="*/ 777 w 1146975"/>
              <a:gd name="connsiteY7" fmla="*/ 555144 h 1462393"/>
              <a:gd name="connsiteX8" fmla="*/ 493403 w 1146975"/>
              <a:gd name="connsiteY8" fmla="*/ 1051211 h 1462393"/>
              <a:gd name="connsiteX9" fmla="*/ 517203 w 1146975"/>
              <a:gd name="connsiteY9" fmla="*/ 1052071 h 1462393"/>
              <a:gd name="connsiteX10" fmla="*/ 832908 w 1146975"/>
              <a:gd name="connsiteY10" fmla="*/ 1220390 h 1462393"/>
              <a:gd name="connsiteX11" fmla="*/ 867031 w 1146975"/>
              <a:gd name="connsiteY11" fmla="*/ 1267129 h 1462393"/>
              <a:gd name="connsiteX12" fmla="*/ 771258 w 1146975"/>
              <a:gd name="connsiteY12" fmla="*/ 1336808 h 1462393"/>
              <a:gd name="connsiteX13" fmla="*/ 1152341 w 1146975"/>
              <a:gd name="connsiteY13" fmla="*/ 1463262 h 14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6975" h="1462393">
                <a:moveTo>
                  <a:pt x="1152341" y="1463262"/>
                </a:moveTo>
                <a:lnTo>
                  <a:pt x="1148613" y="1062107"/>
                </a:lnTo>
                <a:lnTo>
                  <a:pt x="1052841" y="1131786"/>
                </a:lnTo>
                <a:lnTo>
                  <a:pt x="1051120" y="1129206"/>
                </a:lnTo>
                <a:cubicBezTo>
                  <a:pt x="967104" y="1013934"/>
                  <a:pt x="954488" y="863394"/>
                  <a:pt x="1010403" y="732065"/>
                </a:cubicBezTo>
                <a:cubicBezTo>
                  <a:pt x="1040798" y="660666"/>
                  <a:pt x="1055995" y="580951"/>
                  <a:pt x="1051407" y="497222"/>
                </a:cubicBezTo>
                <a:cubicBezTo>
                  <a:pt x="1037643" y="233704"/>
                  <a:pt x="825166" y="18360"/>
                  <a:pt x="561648" y="1155"/>
                </a:cubicBezTo>
                <a:cubicBezTo>
                  <a:pt x="245370" y="-19491"/>
                  <a:pt x="-16141" y="239439"/>
                  <a:pt x="777" y="555144"/>
                </a:cubicBezTo>
                <a:cubicBezTo>
                  <a:pt x="14828" y="819522"/>
                  <a:pt x="229025" y="1035154"/>
                  <a:pt x="493403" y="1051211"/>
                </a:cubicBezTo>
                <a:cubicBezTo>
                  <a:pt x="501432" y="1051785"/>
                  <a:pt x="509174" y="1052071"/>
                  <a:pt x="517203" y="1052071"/>
                </a:cubicBezTo>
                <a:cubicBezTo>
                  <a:pt x="642797" y="1054079"/>
                  <a:pt x="758928" y="1118883"/>
                  <a:pt x="832908" y="1220390"/>
                </a:cubicBezTo>
                <a:lnTo>
                  <a:pt x="867031" y="1267129"/>
                </a:lnTo>
                <a:lnTo>
                  <a:pt x="771258" y="1336808"/>
                </a:lnTo>
                <a:lnTo>
                  <a:pt x="1152341" y="1463262"/>
                </a:lnTo>
                <a:close/>
              </a:path>
            </a:pathLst>
          </a:custGeom>
          <a:solidFill>
            <a:srgbClr val="FF3654"/>
          </a:solidFill>
          <a:ln w="2863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31">
            <a:extLst>
              <a:ext uri="{FF2B5EF4-FFF2-40B4-BE49-F238E27FC236}">
                <a16:creationId xmlns:a16="http://schemas.microsoft.com/office/drawing/2014/main" id="{923F16C6-8003-4EFF-89E7-3A28F3BFFABE}"/>
              </a:ext>
            </a:extLst>
          </p:cNvPr>
          <p:cNvSpPr/>
          <p:nvPr/>
        </p:nvSpPr>
        <p:spPr>
          <a:xfrm>
            <a:off x="468331" y="1369760"/>
            <a:ext cx="831557" cy="831557"/>
          </a:xfrm>
          <a:custGeom>
            <a:avLst/>
            <a:gdLst>
              <a:gd name="connsiteX0" fmla="*/ 504120 w 831557"/>
              <a:gd name="connsiteY0" fmla="*/ 80525 h 831557"/>
              <a:gd name="connsiteX1" fmla="*/ 766664 w 831557"/>
              <a:gd name="connsiteY1" fmla="*/ 504120 h 831557"/>
              <a:gd name="connsiteX2" fmla="*/ 343069 w 831557"/>
              <a:gd name="connsiteY2" fmla="*/ 766664 h 831557"/>
              <a:gd name="connsiteX3" fmla="*/ 80525 w 831557"/>
              <a:gd name="connsiteY3" fmla="*/ 343070 h 831557"/>
              <a:gd name="connsiteX4" fmla="*/ 504120 w 831557"/>
              <a:gd name="connsiteY4" fmla="*/ 80525 h 83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557" h="831557">
                <a:moveTo>
                  <a:pt x="504120" y="80525"/>
                </a:moveTo>
                <a:cubicBezTo>
                  <a:pt x="693592" y="124998"/>
                  <a:pt x="811137" y="314648"/>
                  <a:pt x="766664" y="504120"/>
                </a:cubicBezTo>
                <a:cubicBezTo>
                  <a:pt x="722191" y="693592"/>
                  <a:pt x="532542" y="811137"/>
                  <a:pt x="343069" y="766664"/>
                </a:cubicBezTo>
                <a:cubicBezTo>
                  <a:pt x="153597" y="722191"/>
                  <a:pt x="36052" y="532542"/>
                  <a:pt x="80525" y="343070"/>
                </a:cubicBezTo>
                <a:cubicBezTo>
                  <a:pt x="124998" y="153598"/>
                  <a:pt x="314648" y="36052"/>
                  <a:pt x="504120" y="80525"/>
                </a:cubicBezTo>
                <a:close/>
              </a:path>
            </a:pathLst>
          </a:custGeom>
          <a:solidFill>
            <a:srgbClr val="FFFFFF"/>
          </a:solidFill>
          <a:ln w="2863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Inhaltsplatzhalter 4">
            <a:extLst>
              <a:ext uri="{FF2B5EF4-FFF2-40B4-BE49-F238E27FC236}">
                <a16:creationId xmlns:a16="http://schemas.microsoft.com/office/drawing/2014/main" id="{5D0C114F-3B08-542F-1E4B-CBEB7275D1AE}"/>
              </a:ext>
            </a:extLst>
          </p:cNvPr>
          <p:cNvSpPr txBox="1">
            <a:spLocks/>
          </p:cNvSpPr>
          <p:nvPr/>
        </p:nvSpPr>
        <p:spPr>
          <a:xfrm>
            <a:off x="1759092" y="1424560"/>
            <a:ext cx="192823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4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Caractères indésirables</a:t>
            </a:r>
            <a:endParaRPr lang="fr-FR" sz="105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0131241-A4B1-EAD5-2251-416C203E06BF}"/>
              </a:ext>
            </a:extLst>
          </p:cNvPr>
          <p:cNvSpPr/>
          <p:nvPr/>
        </p:nvSpPr>
        <p:spPr>
          <a:xfrm>
            <a:off x="1433284" y="1698598"/>
            <a:ext cx="2489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Suppression : ponctuation, jetons vides, mots courts…</a:t>
            </a:r>
            <a:endParaRPr lang="fr-FR" sz="1200" b="1" dirty="0">
              <a:solidFill>
                <a:schemeClr val="bg1"/>
              </a:solidFill>
              <a:latin typeface="Maven Pro"/>
            </a:endParaRPr>
          </a:p>
        </p:txBody>
      </p:sp>
      <p:sp>
        <p:nvSpPr>
          <p:cNvPr id="131" name="Inhaltsplatzhalter 4">
            <a:extLst>
              <a:ext uri="{FF2B5EF4-FFF2-40B4-BE49-F238E27FC236}">
                <a16:creationId xmlns:a16="http://schemas.microsoft.com/office/drawing/2014/main" id="{7C398DD1-27C0-F11E-7C1C-7E6D9E596654}"/>
              </a:ext>
            </a:extLst>
          </p:cNvPr>
          <p:cNvSpPr txBox="1">
            <a:spLocks/>
          </p:cNvSpPr>
          <p:nvPr/>
        </p:nvSpPr>
        <p:spPr>
          <a:xfrm>
            <a:off x="1879207" y="2525577"/>
            <a:ext cx="145151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4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Tokenisation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291F077-752B-FF6D-1253-35F70C05E269}"/>
              </a:ext>
            </a:extLst>
          </p:cNvPr>
          <p:cNvSpPr/>
          <p:nvPr/>
        </p:nvSpPr>
        <p:spPr>
          <a:xfrm>
            <a:off x="1638580" y="2771799"/>
            <a:ext cx="19780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Division des textes en mots individuels ou en jetons.</a:t>
            </a:r>
            <a:endParaRPr lang="en-US" sz="1200" b="1" dirty="0">
              <a:solidFill>
                <a:schemeClr val="bg1"/>
              </a:solidFill>
              <a:latin typeface="Maven Pro"/>
              <a:ea typeface="Roboto Light" panose="02000000000000000000" pitchFamily="2" charset="0"/>
            </a:endParaRPr>
          </a:p>
        </p:txBody>
      </p:sp>
      <p:sp>
        <p:nvSpPr>
          <p:cNvPr id="133" name="Inhaltsplatzhalter 4">
            <a:extLst>
              <a:ext uri="{FF2B5EF4-FFF2-40B4-BE49-F238E27FC236}">
                <a16:creationId xmlns:a16="http://schemas.microsoft.com/office/drawing/2014/main" id="{3D0A98B5-791F-82B5-2749-C84188D0706F}"/>
              </a:ext>
            </a:extLst>
          </p:cNvPr>
          <p:cNvSpPr txBox="1">
            <a:spLocks/>
          </p:cNvSpPr>
          <p:nvPr/>
        </p:nvSpPr>
        <p:spPr>
          <a:xfrm>
            <a:off x="1879207" y="3591217"/>
            <a:ext cx="145151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4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Lemmatisation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6D98E7B-EC04-83DC-C65E-05A9A22EA181}"/>
              </a:ext>
            </a:extLst>
          </p:cNvPr>
          <p:cNvSpPr/>
          <p:nvPr/>
        </p:nvSpPr>
        <p:spPr>
          <a:xfrm>
            <a:off x="1539621" y="3837495"/>
            <a:ext cx="2175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Réduction de la forme infléchie d'un mot à sa forme de base.</a:t>
            </a:r>
            <a:endParaRPr lang="en-US" sz="1200" b="1" dirty="0">
              <a:solidFill>
                <a:schemeClr val="bg1"/>
              </a:solidFill>
              <a:latin typeface="Maven Pro"/>
              <a:ea typeface="Roboto Light" panose="02000000000000000000" pitchFamily="2" charset="0"/>
            </a:endParaRPr>
          </a:p>
        </p:txBody>
      </p:sp>
      <p:sp>
        <p:nvSpPr>
          <p:cNvPr id="135" name="Inhaltsplatzhalter 4">
            <a:extLst>
              <a:ext uri="{FF2B5EF4-FFF2-40B4-BE49-F238E27FC236}">
                <a16:creationId xmlns:a16="http://schemas.microsoft.com/office/drawing/2014/main" id="{3F52A16F-9069-163B-08E2-B0FF8A0A8798}"/>
              </a:ext>
            </a:extLst>
          </p:cNvPr>
          <p:cNvSpPr txBox="1">
            <a:spLocks/>
          </p:cNvSpPr>
          <p:nvPr/>
        </p:nvSpPr>
        <p:spPr>
          <a:xfrm>
            <a:off x="1617063" y="4590668"/>
            <a:ext cx="202104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algn="ctr" defTabSz="914127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400" b="1">
                <a:solidFill>
                  <a:srgbClr val="435161"/>
                </a:solidFill>
                <a:latin typeface="Roboto" pitchFamily="2" charset="0"/>
                <a:ea typeface="Roboto" pitchFamily="2" charset="0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dirty="0"/>
              <a:t>Extraction des features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1BD408A-BFB6-6A46-84AA-400A91A341FD}"/>
              </a:ext>
            </a:extLst>
          </p:cNvPr>
          <p:cNvSpPr/>
          <p:nvPr/>
        </p:nvSpPr>
        <p:spPr>
          <a:xfrm>
            <a:off x="1475894" y="4867615"/>
            <a:ext cx="219089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Bag-of-</a:t>
            </a:r>
            <a:r>
              <a:rPr lang="fr-FR" sz="1200" b="1" dirty="0" err="1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words</a:t>
            </a:r>
            <a:r>
              <a:rPr lang="fr-FR" sz="1200" b="1" dirty="0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, TF - IDF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 Word/sentence </a:t>
            </a:r>
            <a:r>
              <a:rPr lang="fr-FR" sz="1200" b="1" dirty="0" err="1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embedding</a:t>
            </a:r>
            <a:r>
              <a:rPr lang="fr-FR" sz="1200" b="1" dirty="0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 </a:t>
            </a:r>
          </a:p>
          <a:p>
            <a:pPr lvl="0"/>
            <a:endParaRPr lang="fr-FR" sz="1100" dirty="0"/>
          </a:p>
        </p:txBody>
      </p:sp>
      <p:sp>
        <p:nvSpPr>
          <p:cNvPr id="137" name="Inhaltsplatzhalter 4">
            <a:extLst>
              <a:ext uri="{FF2B5EF4-FFF2-40B4-BE49-F238E27FC236}">
                <a16:creationId xmlns:a16="http://schemas.microsoft.com/office/drawing/2014/main" id="{004CEC7B-25F4-FA9E-6A02-C3DCCE8E10E9}"/>
              </a:ext>
            </a:extLst>
          </p:cNvPr>
          <p:cNvSpPr txBox="1">
            <a:spLocks/>
          </p:cNvSpPr>
          <p:nvPr/>
        </p:nvSpPr>
        <p:spPr>
          <a:xfrm>
            <a:off x="601727" y="1594517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8" name="Inhaltsplatzhalter 4">
            <a:extLst>
              <a:ext uri="{FF2B5EF4-FFF2-40B4-BE49-F238E27FC236}">
                <a16:creationId xmlns:a16="http://schemas.microsoft.com/office/drawing/2014/main" id="{04EE5F3A-4DB0-9359-3125-474C621787F1}"/>
              </a:ext>
            </a:extLst>
          </p:cNvPr>
          <p:cNvSpPr txBox="1">
            <a:spLocks/>
          </p:cNvSpPr>
          <p:nvPr/>
        </p:nvSpPr>
        <p:spPr>
          <a:xfrm>
            <a:off x="586484" y="3687367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9" name="Inhaltsplatzhalter 4">
            <a:extLst>
              <a:ext uri="{FF2B5EF4-FFF2-40B4-BE49-F238E27FC236}">
                <a16:creationId xmlns:a16="http://schemas.microsoft.com/office/drawing/2014/main" id="{5F5DC58D-E78D-4D74-852B-86618C5E0493}"/>
              </a:ext>
            </a:extLst>
          </p:cNvPr>
          <p:cNvSpPr txBox="1">
            <a:spLocks/>
          </p:cNvSpPr>
          <p:nvPr/>
        </p:nvSpPr>
        <p:spPr>
          <a:xfrm>
            <a:off x="3829475" y="2642924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0" name="Inhaltsplatzhalter 4">
            <a:extLst>
              <a:ext uri="{FF2B5EF4-FFF2-40B4-BE49-F238E27FC236}">
                <a16:creationId xmlns:a16="http://schemas.microsoft.com/office/drawing/2014/main" id="{EAB43428-7518-2644-FE23-05643A6D1DDD}"/>
              </a:ext>
            </a:extLst>
          </p:cNvPr>
          <p:cNvSpPr txBox="1">
            <a:spLocks/>
          </p:cNvSpPr>
          <p:nvPr/>
        </p:nvSpPr>
        <p:spPr>
          <a:xfrm>
            <a:off x="3814509" y="4740068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04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9" name="Freeform: Shape 17">
            <a:extLst>
              <a:ext uri="{FF2B5EF4-FFF2-40B4-BE49-F238E27FC236}">
                <a16:creationId xmlns:a16="http://schemas.microsoft.com/office/drawing/2014/main" id="{F25913C2-B119-CD75-639D-FDF529E91541}"/>
              </a:ext>
            </a:extLst>
          </p:cNvPr>
          <p:cNvSpPr/>
          <p:nvPr/>
        </p:nvSpPr>
        <p:spPr>
          <a:xfrm>
            <a:off x="467895" y="5575067"/>
            <a:ext cx="831557" cy="831557"/>
          </a:xfrm>
          <a:custGeom>
            <a:avLst/>
            <a:gdLst>
              <a:gd name="connsiteX0" fmla="*/ 504120 w 831557"/>
              <a:gd name="connsiteY0" fmla="*/ 80525 h 831557"/>
              <a:gd name="connsiteX1" fmla="*/ 766664 w 831557"/>
              <a:gd name="connsiteY1" fmla="*/ 504120 h 831557"/>
              <a:gd name="connsiteX2" fmla="*/ 343069 w 831557"/>
              <a:gd name="connsiteY2" fmla="*/ 766664 h 831557"/>
              <a:gd name="connsiteX3" fmla="*/ 80525 w 831557"/>
              <a:gd name="connsiteY3" fmla="*/ 343070 h 831557"/>
              <a:gd name="connsiteX4" fmla="*/ 504120 w 831557"/>
              <a:gd name="connsiteY4" fmla="*/ 80525 h 83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557" h="831557">
                <a:moveTo>
                  <a:pt x="504120" y="80525"/>
                </a:moveTo>
                <a:cubicBezTo>
                  <a:pt x="693592" y="124998"/>
                  <a:pt x="811137" y="314648"/>
                  <a:pt x="766664" y="504120"/>
                </a:cubicBezTo>
                <a:cubicBezTo>
                  <a:pt x="722191" y="693592"/>
                  <a:pt x="532541" y="811137"/>
                  <a:pt x="343069" y="766664"/>
                </a:cubicBezTo>
                <a:cubicBezTo>
                  <a:pt x="153597" y="722191"/>
                  <a:pt x="36052" y="532542"/>
                  <a:pt x="80525" y="343070"/>
                </a:cubicBezTo>
                <a:cubicBezTo>
                  <a:pt x="124998" y="153597"/>
                  <a:pt x="314648" y="36052"/>
                  <a:pt x="504120" y="80525"/>
                </a:cubicBezTo>
                <a:close/>
              </a:path>
            </a:pathLst>
          </a:custGeom>
          <a:solidFill>
            <a:srgbClr val="FFFFFF"/>
          </a:solidFill>
          <a:ln w="2863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0" name="Inhaltsplatzhalter 4">
            <a:extLst>
              <a:ext uri="{FF2B5EF4-FFF2-40B4-BE49-F238E27FC236}">
                <a16:creationId xmlns:a16="http://schemas.microsoft.com/office/drawing/2014/main" id="{15C700A5-65AE-4F14-BAF5-4262AFED7A82}"/>
              </a:ext>
            </a:extLst>
          </p:cNvPr>
          <p:cNvSpPr txBox="1">
            <a:spLocks/>
          </p:cNvSpPr>
          <p:nvPr/>
        </p:nvSpPr>
        <p:spPr>
          <a:xfrm>
            <a:off x="1879206" y="5616471"/>
            <a:ext cx="145151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fr-FR" sz="14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Evaluations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55FEF61-5D08-968B-D594-4513D0E7EE40}"/>
              </a:ext>
            </a:extLst>
          </p:cNvPr>
          <p:cNvSpPr/>
          <p:nvPr/>
        </p:nvSpPr>
        <p:spPr>
          <a:xfrm>
            <a:off x="1512303" y="5868630"/>
            <a:ext cx="2190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Clustering avec K-</a:t>
            </a:r>
            <a:r>
              <a:rPr lang="fr-FR" sz="1200" b="1" dirty="0" err="1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Means</a:t>
            </a:r>
            <a:r>
              <a:rPr lang="fr-FR" sz="1200" b="1" dirty="0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Score de silhouette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bg1"/>
                </a:solidFill>
                <a:latin typeface="Maven Pro"/>
                <a:ea typeface="Roboto Light" panose="02000000000000000000" pitchFamily="2" charset="0"/>
              </a:rPr>
              <a:t>Et score ARI</a:t>
            </a:r>
            <a:endParaRPr lang="fr-FR" sz="1200" b="1" dirty="0">
              <a:solidFill>
                <a:schemeClr val="bg1"/>
              </a:solidFill>
              <a:latin typeface="Maven Pro"/>
            </a:endParaRPr>
          </a:p>
        </p:txBody>
      </p:sp>
      <p:sp>
        <p:nvSpPr>
          <p:cNvPr id="152" name="Inhaltsplatzhalter 4">
            <a:extLst>
              <a:ext uri="{FF2B5EF4-FFF2-40B4-BE49-F238E27FC236}">
                <a16:creationId xmlns:a16="http://schemas.microsoft.com/office/drawing/2014/main" id="{BE7A8998-7E9A-383A-1594-E268094DDE0E}"/>
              </a:ext>
            </a:extLst>
          </p:cNvPr>
          <p:cNvSpPr txBox="1">
            <a:spLocks/>
          </p:cNvSpPr>
          <p:nvPr/>
        </p:nvSpPr>
        <p:spPr>
          <a:xfrm>
            <a:off x="586082" y="5788091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63C066D1-94DC-829F-E86B-BFDEA3DF35F9}"/>
              </a:ext>
            </a:extLst>
          </p:cNvPr>
          <p:cNvSpPr txBox="1"/>
          <p:nvPr/>
        </p:nvSpPr>
        <p:spPr>
          <a:xfrm>
            <a:off x="6749771" y="1156793"/>
            <a:ext cx="3326286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1800" dirty="0">
                <a:solidFill>
                  <a:srgbClr val="FF579A"/>
                </a:solidFill>
              </a:rPr>
              <a:t>Données avant prétraitement</a:t>
            </a:r>
            <a:endParaRPr lang="en-IN" sz="1800" dirty="0">
              <a:solidFill>
                <a:srgbClr val="FF579A"/>
              </a:solidFill>
            </a:endParaRPr>
          </a:p>
        </p:txBody>
      </p:sp>
      <p:sp>
        <p:nvSpPr>
          <p:cNvPr id="5" name="TextBox 48">
            <a:extLst>
              <a:ext uri="{FF2B5EF4-FFF2-40B4-BE49-F238E27FC236}">
                <a16:creationId xmlns:a16="http://schemas.microsoft.com/office/drawing/2014/main" id="{860860D2-1FA7-3B00-7407-EF358FB9BE46}"/>
              </a:ext>
            </a:extLst>
          </p:cNvPr>
          <p:cNvSpPr txBox="1"/>
          <p:nvPr/>
        </p:nvSpPr>
        <p:spPr>
          <a:xfrm>
            <a:off x="6730159" y="3562824"/>
            <a:ext cx="3326286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fr-FR" sz="1800" dirty="0">
                <a:solidFill>
                  <a:srgbClr val="FF579A"/>
                </a:solidFill>
              </a:rPr>
              <a:t>Données après prétraitement</a:t>
            </a:r>
            <a:endParaRPr lang="en-IN" sz="1800" dirty="0">
              <a:solidFill>
                <a:srgbClr val="FF579A"/>
              </a:solidFill>
            </a:endParaRPr>
          </a:p>
        </p:txBody>
      </p:sp>
      <p:pic>
        <p:nvPicPr>
          <p:cNvPr id="7" name="Image 6" descr="Une image contenant texte, Police, capture d’écran, blanc">
            <a:extLst>
              <a:ext uri="{FF2B5EF4-FFF2-40B4-BE49-F238E27FC236}">
                <a16:creationId xmlns:a16="http://schemas.microsoft.com/office/drawing/2014/main" id="{A08B717B-11E2-F1EA-A3CF-34116FCDE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6" y="1766459"/>
            <a:ext cx="7386572" cy="1552380"/>
          </a:xfrm>
          <a:prstGeom prst="rect">
            <a:avLst/>
          </a:prstGeom>
        </p:spPr>
      </p:pic>
      <p:pic>
        <p:nvPicPr>
          <p:cNvPr id="11" name="Image 10" descr="Une image contenant texte, reçu, Police, blanc&#10;&#10;Description générée automatiquement">
            <a:extLst>
              <a:ext uri="{FF2B5EF4-FFF2-40B4-BE49-F238E27FC236}">
                <a16:creationId xmlns:a16="http://schemas.microsoft.com/office/drawing/2014/main" id="{D45BDC43-266D-29E0-BA10-748972B03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41" y="4139561"/>
            <a:ext cx="7347347" cy="15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54" grpId="0" animBg="1"/>
      <p:bldP spid="53" grpId="0" animBg="1"/>
      <p:bldP spid="14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28" grpId="0" animBg="1"/>
      <p:bldP spid="137" grpId="0"/>
      <p:bldP spid="138" grpId="0"/>
      <p:bldP spid="139" grpId="0"/>
      <p:bldP spid="140" grpId="0"/>
      <p:bldP spid="149" grpId="0" animBg="1"/>
      <p:bldP spid="1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38DF11-41D3-3B04-D29B-88A64BA263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74D361BC-5BAF-6031-C695-6D0622328057}"/>
              </a:ext>
            </a:extLst>
          </p:cNvPr>
          <p:cNvGrpSpPr/>
          <p:nvPr/>
        </p:nvGrpSpPr>
        <p:grpSpPr>
          <a:xfrm>
            <a:off x="110675" y="1234936"/>
            <a:ext cx="3880942" cy="1148208"/>
            <a:chOff x="1379568" y="2462915"/>
            <a:chExt cx="4488331" cy="1327909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53582345-CF77-537C-45FA-90A684A63793}"/>
                </a:ext>
              </a:extLst>
            </p:cNvPr>
            <p:cNvGrpSpPr/>
            <p:nvPr/>
          </p:nvGrpSpPr>
          <p:grpSpPr>
            <a:xfrm>
              <a:off x="1379568" y="2462915"/>
              <a:ext cx="4488331" cy="1327909"/>
              <a:chOff x="1379568" y="2462915"/>
              <a:chExt cx="4488331" cy="1327909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01CFEE78-0EFF-EDA5-EC05-814CACA97ABE}"/>
                  </a:ext>
                </a:extLst>
              </p:cNvPr>
              <p:cNvSpPr/>
              <p:nvPr/>
            </p:nvSpPr>
            <p:spPr>
              <a:xfrm>
                <a:off x="1379568" y="2462915"/>
                <a:ext cx="4488331" cy="1327909"/>
              </a:xfrm>
              <a:custGeom>
                <a:avLst/>
                <a:gdLst>
                  <a:gd name="connsiteX0" fmla="*/ 254958 w 4488330"/>
                  <a:gd name="connsiteY0" fmla="*/ 1350749 h 1327908"/>
                  <a:gd name="connsiteX1" fmla="*/ 0 w 4488330"/>
                  <a:gd name="connsiteY1" fmla="*/ 1095790 h 1327908"/>
                  <a:gd name="connsiteX2" fmla="*/ 0 w 4488330"/>
                  <a:gd name="connsiteY2" fmla="*/ 254958 h 1327908"/>
                  <a:gd name="connsiteX3" fmla="*/ 254958 w 4488330"/>
                  <a:gd name="connsiteY3" fmla="*/ 0 h 1327908"/>
                  <a:gd name="connsiteX4" fmla="*/ 4247714 w 4488330"/>
                  <a:gd name="connsiteY4" fmla="*/ 0 h 1327908"/>
                  <a:gd name="connsiteX5" fmla="*/ 4502672 w 4488330"/>
                  <a:gd name="connsiteY5" fmla="*/ 254958 h 1327908"/>
                  <a:gd name="connsiteX6" fmla="*/ 4502672 w 4488330"/>
                  <a:gd name="connsiteY6" fmla="*/ 1095525 h 1327908"/>
                  <a:gd name="connsiteX7" fmla="*/ 4247714 w 4488330"/>
                  <a:gd name="connsiteY7" fmla="*/ 1350483 h 1327908"/>
                  <a:gd name="connsiteX8" fmla="*/ 254958 w 4488330"/>
                  <a:gd name="connsiteY8" fmla="*/ 1350483 h 132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330" h="1327908">
                    <a:moveTo>
                      <a:pt x="254958" y="1350749"/>
                    </a:moveTo>
                    <a:cubicBezTo>
                      <a:pt x="114200" y="1350749"/>
                      <a:pt x="0" y="1236283"/>
                      <a:pt x="0" y="1095790"/>
                    </a:cubicBezTo>
                    <a:lnTo>
                      <a:pt x="0" y="254958"/>
                    </a:lnTo>
                    <a:cubicBezTo>
                      <a:pt x="0" y="114200"/>
                      <a:pt x="114466" y="0"/>
                      <a:pt x="254958" y="0"/>
                    </a:cubicBezTo>
                    <a:lnTo>
                      <a:pt x="4247714" y="0"/>
                    </a:lnTo>
                    <a:cubicBezTo>
                      <a:pt x="4388473" y="0"/>
                      <a:pt x="4502672" y="114466"/>
                      <a:pt x="4502672" y="254958"/>
                    </a:cubicBezTo>
                    <a:lnTo>
                      <a:pt x="4502672" y="1095525"/>
                    </a:lnTo>
                    <a:cubicBezTo>
                      <a:pt x="4502672" y="1236283"/>
                      <a:pt x="4388207" y="1350483"/>
                      <a:pt x="4247714" y="1350483"/>
                    </a:cubicBezTo>
                    <a:lnTo>
                      <a:pt x="254958" y="13504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8">
                <a:extLst>
                  <a:ext uri="{FF2B5EF4-FFF2-40B4-BE49-F238E27FC236}">
                    <a16:creationId xmlns:a16="http://schemas.microsoft.com/office/drawing/2014/main" id="{7CC96B88-40BB-C1A4-1473-0748CEE5B877}"/>
                  </a:ext>
                </a:extLst>
              </p:cNvPr>
              <p:cNvSpPr/>
              <p:nvPr/>
            </p:nvSpPr>
            <p:spPr>
              <a:xfrm>
                <a:off x="1471990" y="2555337"/>
                <a:ext cx="4302424" cy="1142001"/>
              </a:xfrm>
              <a:custGeom>
                <a:avLst/>
                <a:gdLst>
                  <a:gd name="connsiteX0" fmla="*/ 162536 w 4302423"/>
                  <a:gd name="connsiteY0" fmla="*/ 1165904 h 1142001"/>
                  <a:gd name="connsiteX1" fmla="*/ 0 w 4302423"/>
                  <a:gd name="connsiteY1" fmla="*/ 1003368 h 1142001"/>
                  <a:gd name="connsiteX2" fmla="*/ 0 w 4302423"/>
                  <a:gd name="connsiteY2" fmla="*/ 162536 h 1142001"/>
                  <a:gd name="connsiteX3" fmla="*/ 162536 w 4302423"/>
                  <a:gd name="connsiteY3" fmla="*/ 0 h 1142001"/>
                  <a:gd name="connsiteX4" fmla="*/ 4155292 w 4302423"/>
                  <a:gd name="connsiteY4" fmla="*/ 0 h 1142001"/>
                  <a:gd name="connsiteX5" fmla="*/ 4317828 w 4302423"/>
                  <a:gd name="connsiteY5" fmla="*/ 162536 h 1142001"/>
                  <a:gd name="connsiteX6" fmla="*/ 4317828 w 4302423"/>
                  <a:gd name="connsiteY6" fmla="*/ 1003102 h 1142001"/>
                  <a:gd name="connsiteX7" fmla="*/ 4155292 w 4302423"/>
                  <a:gd name="connsiteY7" fmla="*/ 1165638 h 1142001"/>
                  <a:gd name="connsiteX8" fmla="*/ 162536 w 4302423"/>
                  <a:gd name="connsiteY8" fmla="*/ 1165638 h 11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2423" h="1142001">
                    <a:moveTo>
                      <a:pt x="162536" y="1165904"/>
                    </a:moveTo>
                    <a:cubicBezTo>
                      <a:pt x="72769" y="1165904"/>
                      <a:pt x="0" y="1092869"/>
                      <a:pt x="0" y="1003368"/>
                    </a:cubicBezTo>
                    <a:lnTo>
                      <a:pt x="0" y="162536"/>
                    </a:lnTo>
                    <a:cubicBezTo>
                      <a:pt x="0" y="72769"/>
                      <a:pt x="73035" y="0"/>
                      <a:pt x="162536" y="0"/>
                    </a:cubicBezTo>
                    <a:lnTo>
                      <a:pt x="4155292" y="0"/>
                    </a:lnTo>
                    <a:cubicBezTo>
                      <a:pt x="4245058" y="0"/>
                      <a:pt x="4317828" y="73035"/>
                      <a:pt x="4317828" y="162536"/>
                    </a:cubicBezTo>
                    <a:lnTo>
                      <a:pt x="4317828" y="1003102"/>
                    </a:lnTo>
                    <a:cubicBezTo>
                      <a:pt x="4317828" y="1092869"/>
                      <a:pt x="4244793" y="1165638"/>
                      <a:pt x="4155292" y="1165638"/>
                    </a:cubicBezTo>
                    <a:lnTo>
                      <a:pt x="162536" y="1165638"/>
                    </a:lnTo>
                    <a:close/>
                  </a:path>
                </a:pathLst>
              </a:custGeom>
              <a:solidFill>
                <a:srgbClr val="FF3654"/>
              </a:soli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8A48DB47-2643-6957-AB70-8BD4FC731CAF}"/>
                </a:ext>
              </a:extLst>
            </p:cNvPr>
            <p:cNvSpPr/>
            <p:nvPr/>
          </p:nvSpPr>
          <p:spPr>
            <a:xfrm>
              <a:off x="1502798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B5875-C57B-04EF-587D-8DB42C098969}"/>
              </a:ext>
            </a:extLst>
          </p:cNvPr>
          <p:cNvSpPr/>
          <p:nvPr/>
        </p:nvSpPr>
        <p:spPr>
          <a:xfrm>
            <a:off x="1447696" y="1182500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E2002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A79DE1-B8E7-61BA-0E75-729E559BE07E}"/>
              </a:ext>
            </a:extLst>
          </p:cNvPr>
          <p:cNvSpPr/>
          <p:nvPr/>
        </p:nvSpPr>
        <p:spPr>
          <a:xfrm>
            <a:off x="478536" y="1167816"/>
            <a:ext cx="1055045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FF3654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0555A4AA-7768-27B9-C562-74DA11CC65AD}"/>
              </a:ext>
            </a:extLst>
          </p:cNvPr>
          <p:cNvGrpSpPr/>
          <p:nvPr/>
        </p:nvGrpSpPr>
        <p:grpSpPr>
          <a:xfrm>
            <a:off x="8066260" y="1234936"/>
            <a:ext cx="3880942" cy="1148208"/>
            <a:chOff x="6324101" y="2462915"/>
            <a:chExt cx="4488331" cy="1327909"/>
          </a:xfrm>
        </p:grpSpPr>
        <p:sp>
          <p:nvSpPr>
            <p:cNvPr id="16" name="Freeform: Shape 42">
              <a:extLst>
                <a:ext uri="{FF2B5EF4-FFF2-40B4-BE49-F238E27FC236}">
                  <a16:creationId xmlns:a16="http://schemas.microsoft.com/office/drawing/2014/main" id="{B49E88C4-90F0-28AC-470D-E4A91F99AE92}"/>
                </a:ext>
              </a:extLst>
            </p:cNvPr>
            <p:cNvSpPr/>
            <p:nvPr/>
          </p:nvSpPr>
          <p:spPr>
            <a:xfrm>
              <a:off x="6324101" y="2462915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47">
              <a:extLst>
                <a:ext uri="{FF2B5EF4-FFF2-40B4-BE49-F238E27FC236}">
                  <a16:creationId xmlns:a16="http://schemas.microsoft.com/office/drawing/2014/main" id="{2F2E208C-A5B4-0A48-5CF9-17F2F7B462DA}"/>
                </a:ext>
              </a:extLst>
            </p:cNvPr>
            <p:cNvSpPr/>
            <p:nvPr/>
          </p:nvSpPr>
          <p:spPr>
            <a:xfrm>
              <a:off x="6416523" y="2555337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C7EE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28C8641B-3CB1-83B0-5C22-9906541AF812}"/>
                </a:ext>
              </a:extLst>
            </p:cNvPr>
            <p:cNvSpPr/>
            <p:nvPr/>
          </p:nvSpPr>
          <p:spPr>
            <a:xfrm>
              <a:off x="6447331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50">
            <a:extLst>
              <a:ext uri="{FF2B5EF4-FFF2-40B4-BE49-F238E27FC236}">
                <a16:creationId xmlns:a16="http://schemas.microsoft.com/office/drawing/2014/main" id="{AFCD550C-E410-3F69-57B8-E5088DD1CC08}"/>
              </a:ext>
            </a:extLst>
          </p:cNvPr>
          <p:cNvSpPr/>
          <p:nvPr/>
        </p:nvSpPr>
        <p:spPr>
          <a:xfrm>
            <a:off x="9411129" y="1175272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00A0C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51">
            <a:extLst>
              <a:ext uri="{FF2B5EF4-FFF2-40B4-BE49-F238E27FC236}">
                <a16:creationId xmlns:a16="http://schemas.microsoft.com/office/drawing/2014/main" id="{78B65297-FD62-B54E-3CFB-4FE86EC9B2F8}"/>
              </a:ext>
            </a:extLst>
          </p:cNvPr>
          <p:cNvSpPr/>
          <p:nvPr/>
        </p:nvSpPr>
        <p:spPr>
          <a:xfrm>
            <a:off x="8328422" y="1167816"/>
            <a:ext cx="1160744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C7EE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oup 74">
            <a:extLst>
              <a:ext uri="{FF2B5EF4-FFF2-40B4-BE49-F238E27FC236}">
                <a16:creationId xmlns:a16="http://schemas.microsoft.com/office/drawing/2014/main" id="{4F748CDB-F3C2-8D16-76CE-C58CF96D27E6}"/>
              </a:ext>
            </a:extLst>
          </p:cNvPr>
          <p:cNvGrpSpPr/>
          <p:nvPr/>
        </p:nvGrpSpPr>
        <p:grpSpPr>
          <a:xfrm>
            <a:off x="1687191" y="1465638"/>
            <a:ext cx="2395126" cy="553997"/>
            <a:chOff x="8240345" y="2002038"/>
            <a:chExt cx="2769978" cy="6407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B14A4D-F749-EC75-5EF0-BA49A51A1DFC}"/>
                </a:ext>
              </a:extLst>
            </p:cNvPr>
            <p:cNvSpPr/>
            <p:nvPr/>
          </p:nvSpPr>
          <p:spPr>
            <a:xfrm>
              <a:off x="8240345" y="2251200"/>
              <a:ext cx="2769978" cy="391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3031)</a:t>
              </a:r>
              <a:endParaRPr lang="en-US" sz="16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05BCE00E-497E-AF90-CE10-318FE243DD5D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459174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oup 77">
            <a:extLst>
              <a:ext uri="{FF2B5EF4-FFF2-40B4-BE49-F238E27FC236}">
                <a16:creationId xmlns:a16="http://schemas.microsoft.com/office/drawing/2014/main" id="{1E19B5A7-E251-1886-A0AA-CE5144291CC6}"/>
              </a:ext>
            </a:extLst>
          </p:cNvPr>
          <p:cNvGrpSpPr/>
          <p:nvPr/>
        </p:nvGrpSpPr>
        <p:grpSpPr>
          <a:xfrm>
            <a:off x="9629398" y="1465639"/>
            <a:ext cx="2395126" cy="555449"/>
            <a:chOff x="8240345" y="2002038"/>
            <a:chExt cx="2769978" cy="64238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FA5CA7-2FAE-2C75-64F5-48B1271C08AF}"/>
                </a:ext>
              </a:extLst>
            </p:cNvPr>
            <p:cNvSpPr/>
            <p:nvPr/>
          </p:nvSpPr>
          <p:spPr>
            <a:xfrm>
              <a:off x="8240345" y="2252879"/>
              <a:ext cx="2769978" cy="391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100)</a:t>
              </a:r>
              <a:endParaRPr lang="en-US" sz="16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50FFF039-ED1B-6B4F-C70D-BE5BAA5BD3C8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320120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00C7E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19EB7E73-A961-5798-D12D-9C2FE96314AD}"/>
              </a:ext>
            </a:extLst>
          </p:cNvPr>
          <p:cNvSpPr txBox="1">
            <a:spLocks/>
          </p:cNvSpPr>
          <p:nvPr/>
        </p:nvSpPr>
        <p:spPr>
          <a:xfrm>
            <a:off x="478536" y="1336429"/>
            <a:ext cx="100421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Avant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réduction</a:t>
            </a:r>
            <a:endParaRPr lang="fr-FR" sz="1800" dirty="0">
              <a:latin typeface="Maven Pro"/>
              <a:ea typeface="Roboto Light" panose="02000000000000000000" pitchFamily="2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F7985CFB-C757-BD77-DF22-F229DF7EE9CB}"/>
              </a:ext>
            </a:extLst>
          </p:cNvPr>
          <p:cNvSpPr txBox="1">
            <a:spLocks/>
          </p:cNvSpPr>
          <p:nvPr/>
        </p:nvSpPr>
        <p:spPr>
          <a:xfrm>
            <a:off x="8419122" y="1364695"/>
            <a:ext cx="96196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algn="ctr" defTabSz="91412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  <a:latin typeface="Maven Pro"/>
                <a:ea typeface="Roboto" pitchFamily="2" charset="0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fr-FR" dirty="0"/>
              <a:t>Après</a:t>
            </a:r>
          </a:p>
          <a:p>
            <a:r>
              <a:rPr lang="fr-FR" dirty="0"/>
              <a:t>réduction</a:t>
            </a:r>
          </a:p>
        </p:txBody>
      </p:sp>
      <p:sp>
        <p:nvSpPr>
          <p:cNvPr id="30" name="Flèche : droite rayée 29">
            <a:extLst>
              <a:ext uri="{FF2B5EF4-FFF2-40B4-BE49-F238E27FC236}">
                <a16:creationId xmlns:a16="http://schemas.microsoft.com/office/drawing/2014/main" id="{47300F5E-B00A-D998-1B32-E25043125572}"/>
              </a:ext>
            </a:extLst>
          </p:cNvPr>
          <p:cNvSpPr/>
          <p:nvPr/>
        </p:nvSpPr>
        <p:spPr>
          <a:xfrm>
            <a:off x="4754228" y="1463762"/>
            <a:ext cx="2681397" cy="689636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7030A0"/>
                </a:solidFill>
                <a:effectLst/>
                <a:latin typeface="Maven Pro"/>
              </a:rPr>
              <a:t>TruncatedSVD</a:t>
            </a:r>
            <a:endParaRPr lang="fr-FR" b="1" dirty="0">
              <a:solidFill>
                <a:srgbClr val="7030A0"/>
              </a:solidFill>
              <a:latin typeface="Maven Pro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2482282"/>
            <a:ext cx="7254650" cy="3212607"/>
          </a:xfrm>
          <a:prstGeom prst="rect">
            <a:avLst/>
          </a:prstGeom>
        </p:spPr>
      </p:pic>
      <p:pic>
        <p:nvPicPr>
          <p:cNvPr id="34" name="Image 33" descr="Une image contenant texte, capture d’écran, carré, Rectangle&#10;&#10;Description générée automatiquement">
            <a:extLst>
              <a:ext uri="{FF2B5EF4-FFF2-40B4-BE49-F238E27FC236}">
                <a16:creationId xmlns:a16="http://schemas.microsoft.com/office/drawing/2014/main" id="{36D8C9B5-7FEE-5124-0566-FD58FFD30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134" y="2522958"/>
            <a:ext cx="3429176" cy="4102311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44322"/>
              </p:ext>
            </p:extLst>
          </p:nvPr>
        </p:nvGraphicFramePr>
        <p:xfrm>
          <a:off x="980641" y="5780866"/>
          <a:ext cx="4307544" cy="100584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Métriques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Score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Silhouette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0,53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093796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ARI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0,355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FE0AE971-D4E4-5089-AFA8-200FF7B74541}"/>
              </a:ext>
            </a:extLst>
          </p:cNvPr>
          <p:cNvSpPr/>
          <p:nvPr/>
        </p:nvSpPr>
        <p:spPr>
          <a:xfrm>
            <a:off x="4200016" y="71294"/>
            <a:ext cx="378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Classification du texte</a:t>
            </a:r>
            <a:endParaRPr lang="fr-FR" sz="2800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82E8AE1D-9976-2E33-4331-F744F84311AD}"/>
              </a:ext>
            </a:extLst>
          </p:cNvPr>
          <p:cNvSpPr txBox="1"/>
          <p:nvPr/>
        </p:nvSpPr>
        <p:spPr>
          <a:xfrm>
            <a:off x="478536" y="487633"/>
            <a:ext cx="4550955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/>
              <a:t>2. Approche Bag of </a:t>
            </a:r>
            <a:r>
              <a:rPr lang="fr-FR" sz="2000" dirty="0" err="1"/>
              <a:t>Words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796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38DF11-41D3-3B04-D29B-88A64BA263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74D361BC-5BAF-6031-C695-6D0622328057}"/>
              </a:ext>
            </a:extLst>
          </p:cNvPr>
          <p:cNvGrpSpPr/>
          <p:nvPr/>
        </p:nvGrpSpPr>
        <p:grpSpPr>
          <a:xfrm>
            <a:off x="110675" y="1234936"/>
            <a:ext cx="3880942" cy="1148208"/>
            <a:chOff x="1379568" y="2462915"/>
            <a:chExt cx="4488331" cy="1327909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53582345-CF77-537C-45FA-90A684A63793}"/>
                </a:ext>
              </a:extLst>
            </p:cNvPr>
            <p:cNvGrpSpPr/>
            <p:nvPr/>
          </p:nvGrpSpPr>
          <p:grpSpPr>
            <a:xfrm>
              <a:off x="1379568" y="2462915"/>
              <a:ext cx="4488331" cy="1327909"/>
              <a:chOff x="1379568" y="2462915"/>
              <a:chExt cx="4488331" cy="1327909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01CFEE78-0EFF-EDA5-EC05-814CACA97ABE}"/>
                  </a:ext>
                </a:extLst>
              </p:cNvPr>
              <p:cNvSpPr/>
              <p:nvPr/>
            </p:nvSpPr>
            <p:spPr>
              <a:xfrm>
                <a:off x="1379568" y="2462915"/>
                <a:ext cx="4488331" cy="1327909"/>
              </a:xfrm>
              <a:custGeom>
                <a:avLst/>
                <a:gdLst>
                  <a:gd name="connsiteX0" fmla="*/ 254958 w 4488330"/>
                  <a:gd name="connsiteY0" fmla="*/ 1350749 h 1327908"/>
                  <a:gd name="connsiteX1" fmla="*/ 0 w 4488330"/>
                  <a:gd name="connsiteY1" fmla="*/ 1095790 h 1327908"/>
                  <a:gd name="connsiteX2" fmla="*/ 0 w 4488330"/>
                  <a:gd name="connsiteY2" fmla="*/ 254958 h 1327908"/>
                  <a:gd name="connsiteX3" fmla="*/ 254958 w 4488330"/>
                  <a:gd name="connsiteY3" fmla="*/ 0 h 1327908"/>
                  <a:gd name="connsiteX4" fmla="*/ 4247714 w 4488330"/>
                  <a:gd name="connsiteY4" fmla="*/ 0 h 1327908"/>
                  <a:gd name="connsiteX5" fmla="*/ 4502672 w 4488330"/>
                  <a:gd name="connsiteY5" fmla="*/ 254958 h 1327908"/>
                  <a:gd name="connsiteX6" fmla="*/ 4502672 w 4488330"/>
                  <a:gd name="connsiteY6" fmla="*/ 1095525 h 1327908"/>
                  <a:gd name="connsiteX7" fmla="*/ 4247714 w 4488330"/>
                  <a:gd name="connsiteY7" fmla="*/ 1350483 h 1327908"/>
                  <a:gd name="connsiteX8" fmla="*/ 254958 w 4488330"/>
                  <a:gd name="connsiteY8" fmla="*/ 1350483 h 132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330" h="1327908">
                    <a:moveTo>
                      <a:pt x="254958" y="1350749"/>
                    </a:moveTo>
                    <a:cubicBezTo>
                      <a:pt x="114200" y="1350749"/>
                      <a:pt x="0" y="1236283"/>
                      <a:pt x="0" y="1095790"/>
                    </a:cubicBezTo>
                    <a:lnTo>
                      <a:pt x="0" y="254958"/>
                    </a:lnTo>
                    <a:cubicBezTo>
                      <a:pt x="0" y="114200"/>
                      <a:pt x="114466" y="0"/>
                      <a:pt x="254958" y="0"/>
                    </a:cubicBezTo>
                    <a:lnTo>
                      <a:pt x="4247714" y="0"/>
                    </a:lnTo>
                    <a:cubicBezTo>
                      <a:pt x="4388473" y="0"/>
                      <a:pt x="4502672" y="114466"/>
                      <a:pt x="4502672" y="254958"/>
                    </a:cubicBezTo>
                    <a:lnTo>
                      <a:pt x="4502672" y="1095525"/>
                    </a:lnTo>
                    <a:cubicBezTo>
                      <a:pt x="4502672" y="1236283"/>
                      <a:pt x="4388207" y="1350483"/>
                      <a:pt x="4247714" y="1350483"/>
                    </a:cubicBezTo>
                    <a:lnTo>
                      <a:pt x="254958" y="13504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8">
                <a:extLst>
                  <a:ext uri="{FF2B5EF4-FFF2-40B4-BE49-F238E27FC236}">
                    <a16:creationId xmlns:a16="http://schemas.microsoft.com/office/drawing/2014/main" id="{7CC96B88-40BB-C1A4-1473-0748CEE5B877}"/>
                  </a:ext>
                </a:extLst>
              </p:cNvPr>
              <p:cNvSpPr/>
              <p:nvPr/>
            </p:nvSpPr>
            <p:spPr>
              <a:xfrm>
                <a:off x="1471990" y="2555337"/>
                <a:ext cx="4302424" cy="1142001"/>
              </a:xfrm>
              <a:custGeom>
                <a:avLst/>
                <a:gdLst>
                  <a:gd name="connsiteX0" fmla="*/ 162536 w 4302423"/>
                  <a:gd name="connsiteY0" fmla="*/ 1165904 h 1142001"/>
                  <a:gd name="connsiteX1" fmla="*/ 0 w 4302423"/>
                  <a:gd name="connsiteY1" fmla="*/ 1003368 h 1142001"/>
                  <a:gd name="connsiteX2" fmla="*/ 0 w 4302423"/>
                  <a:gd name="connsiteY2" fmla="*/ 162536 h 1142001"/>
                  <a:gd name="connsiteX3" fmla="*/ 162536 w 4302423"/>
                  <a:gd name="connsiteY3" fmla="*/ 0 h 1142001"/>
                  <a:gd name="connsiteX4" fmla="*/ 4155292 w 4302423"/>
                  <a:gd name="connsiteY4" fmla="*/ 0 h 1142001"/>
                  <a:gd name="connsiteX5" fmla="*/ 4317828 w 4302423"/>
                  <a:gd name="connsiteY5" fmla="*/ 162536 h 1142001"/>
                  <a:gd name="connsiteX6" fmla="*/ 4317828 w 4302423"/>
                  <a:gd name="connsiteY6" fmla="*/ 1003102 h 1142001"/>
                  <a:gd name="connsiteX7" fmla="*/ 4155292 w 4302423"/>
                  <a:gd name="connsiteY7" fmla="*/ 1165638 h 1142001"/>
                  <a:gd name="connsiteX8" fmla="*/ 162536 w 4302423"/>
                  <a:gd name="connsiteY8" fmla="*/ 1165638 h 11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2423" h="1142001">
                    <a:moveTo>
                      <a:pt x="162536" y="1165904"/>
                    </a:moveTo>
                    <a:cubicBezTo>
                      <a:pt x="72769" y="1165904"/>
                      <a:pt x="0" y="1092869"/>
                      <a:pt x="0" y="1003368"/>
                    </a:cubicBezTo>
                    <a:lnTo>
                      <a:pt x="0" y="162536"/>
                    </a:lnTo>
                    <a:cubicBezTo>
                      <a:pt x="0" y="72769"/>
                      <a:pt x="73035" y="0"/>
                      <a:pt x="162536" y="0"/>
                    </a:cubicBezTo>
                    <a:lnTo>
                      <a:pt x="4155292" y="0"/>
                    </a:lnTo>
                    <a:cubicBezTo>
                      <a:pt x="4245058" y="0"/>
                      <a:pt x="4317828" y="73035"/>
                      <a:pt x="4317828" y="162536"/>
                    </a:cubicBezTo>
                    <a:lnTo>
                      <a:pt x="4317828" y="1003102"/>
                    </a:lnTo>
                    <a:cubicBezTo>
                      <a:pt x="4317828" y="1092869"/>
                      <a:pt x="4244793" y="1165638"/>
                      <a:pt x="4155292" y="1165638"/>
                    </a:cubicBezTo>
                    <a:lnTo>
                      <a:pt x="162536" y="1165638"/>
                    </a:lnTo>
                    <a:close/>
                  </a:path>
                </a:pathLst>
              </a:custGeom>
              <a:solidFill>
                <a:srgbClr val="FF3654"/>
              </a:soli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8A48DB47-2643-6957-AB70-8BD4FC731CAF}"/>
                </a:ext>
              </a:extLst>
            </p:cNvPr>
            <p:cNvSpPr/>
            <p:nvPr/>
          </p:nvSpPr>
          <p:spPr>
            <a:xfrm>
              <a:off x="1502798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B5875-C57B-04EF-587D-8DB42C098969}"/>
              </a:ext>
            </a:extLst>
          </p:cNvPr>
          <p:cNvSpPr/>
          <p:nvPr/>
        </p:nvSpPr>
        <p:spPr>
          <a:xfrm>
            <a:off x="1447696" y="1182500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E2002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A79DE1-B8E7-61BA-0E75-729E559BE07E}"/>
              </a:ext>
            </a:extLst>
          </p:cNvPr>
          <p:cNvSpPr/>
          <p:nvPr/>
        </p:nvSpPr>
        <p:spPr>
          <a:xfrm>
            <a:off x="478536" y="1167816"/>
            <a:ext cx="1055045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FF3654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0555A4AA-7768-27B9-C562-74DA11CC65AD}"/>
              </a:ext>
            </a:extLst>
          </p:cNvPr>
          <p:cNvGrpSpPr/>
          <p:nvPr/>
        </p:nvGrpSpPr>
        <p:grpSpPr>
          <a:xfrm>
            <a:off x="8066260" y="1234936"/>
            <a:ext cx="3880942" cy="1148208"/>
            <a:chOff x="6324101" y="2462915"/>
            <a:chExt cx="4488331" cy="1327909"/>
          </a:xfrm>
        </p:grpSpPr>
        <p:sp>
          <p:nvSpPr>
            <p:cNvPr id="16" name="Freeform: Shape 42">
              <a:extLst>
                <a:ext uri="{FF2B5EF4-FFF2-40B4-BE49-F238E27FC236}">
                  <a16:creationId xmlns:a16="http://schemas.microsoft.com/office/drawing/2014/main" id="{B49E88C4-90F0-28AC-470D-E4A91F99AE92}"/>
                </a:ext>
              </a:extLst>
            </p:cNvPr>
            <p:cNvSpPr/>
            <p:nvPr/>
          </p:nvSpPr>
          <p:spPr>
            <a:xfrm>
              <a:off x="6324101" y="2462915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47">
              <a:extLst>
                <a:ext uri="{FF2B5EF4-FFF2-40B4-BE49-F238E27FC236}">
                  <a16:creationId xmlns:a16="http://schemas.microsoft.com/office/drawing/2014/main" id="{2F2E208C-A5B4-0A48-5CF9-17F2F7B462DA}"/>
                </a:ext>
              </a:extLst>
            </p:cNvPr>
            <p:cNvSpPr/>
            <p:nvPr/>
          </p:nvSpPr>
          <p:spPr>
            <a:xfrm>
              <a:off x="6416523" y="2555337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C7EE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28C8641B-3CB1-83B0-5C22-9906541AF812}"/>
                </a:ext>
              </a:extLst>
            </p:cNvPr>
            <p:cNvSpPr/>
            <p:nvPr/>
          </p:nvSpPr>
          <p:spPr>
            <a:xfrm>
              <a:off x="6447331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50">
            <a:extLst>
              <a:ext uri="{FF2B5EF4-FFF2-40B4-BE49-F238E27FC236}">
                <a16:creationId xmlns:a16="http://schemas.microsoft.com/office/drawing/2014/main" id="{AFCD550C-E410-3F69-57B8-E5088DD1CC08}"/>
              </a:ext>
            </a:extLst>
          </p:cNvPr>
          <p:cNvSpPr/>
          <p:nvPr/>
        </p:nvSpPr>
        <p:spPr>
          <a:xfrm>
            <a:off x="9411129" y="1175272"/>
            <a:ext cx="137785" cy="137785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00A0C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51">
            <a:extLst>
              <a:ext uri="{FF2B5EF4-FFF2-40B4-BE49-F238E27FC236}">
                <a16:creationId xmlns:a16="http://schemas.microsoft.com/office/drawing/2014/main" id="{78B65297-FD62-B54E-3CFB-4FE86EC9B2F8}"/>
              </a:ext>
            </a:extLst>
          </p:cNvPr>
          <p:cNvSpPr/>
          <p:nvPr/>
        </p:nvSpPr>
        <p:spPr>
          <a:xfrm>
            <a:off x="8328422" y="1167816"/>
            <a:ext cx="1160744" cy="987458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C7EE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oup 74">
            <a:extLst>
              <a:ext uri="{FF2B5EF4-FFF2-40B4-BE49-F238E27FC236}">
                <a16:creationId xmlns:a16="http://schemas.microsoft.com/office/drawing/2014/main" id="{4F748CDB-F3C2-8D16-76CE-C58CF96D27E6}"/>
              </a:ext>
            </a:extLst>
          </p:cNvPr>
          <p:cNvGrpSpPr/>
          <p:nvPr/>
        </p:nvGrpSpPr>
        <p:grpSpPr>
          <a:xfrm>
            <a:off x="1687191" y="1465638"/>
            <a:ext cx="2395126" cy="553997"/>
            <a:chOff x="8240345" y="2002038"/>
            <a:chExt cx="2769978" cy="6407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B14A4D-F749-EC75-5EF0-BA49A51A1DFC}"/>
                </a:ext>
              </a:extLst>
            </p:cNvPr>
            <p:cNvSpPr/>
            <p:nvPr/>
          </p:nvSpPr>
          <p:spPr>
            <a:xfrm>
              <a:off x="8240345" y="2251200"/>
              <a:ext cx="2769978" cy="391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5929)</a:t>
              </a:r>
              <a:endParaRPr lang="en-US" sz="16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05BCE00E-497E-AF90-CE10-318FE243DD5D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459174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roup 77">
            <a:extLst>
              <a:ext uri="{FF2B5EF4-FFF2-40B4-BE49-F238E27FC236}">
                <a16:creationId xmlns:a16="http://schemas.microsoft.com/office/drawing/2014/main" id="{1E19B5A7-E251-1886-A0AA-CE5144291CC6}"/>
              </a:ext>
            </a:extLst>
          </p:cNvPr>
          <p:cNvGrpSpPr/>
          <p:nvPr/>
        </p:nvGrpSpPr>
        <p:grpSpPr>
          <a:xfrm>
            <a:off x="9501116" y="1466001"/>
            <a:ext cx="2395126" cy="770894"/>
            <a:chOff x="8240345" y="2002038"/>
            <a:chExt cx="2769978" cy="89154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FA5CA7-2FAE-2C75-64F5-48B1271C08AF}"/>
                </a:ext>
              </a:extLst>
            </p:cNvPr>
            <p:cNvSpPr/>
            <p:nvPr/>
          </p:nvSpPr>
          <p:spPr>
            <a:xfrm>
              <a:off x="8240345" y="2252879"/>
              <a:ext cx="2769978" cy="640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(1050 ; 900)</a:t>
              </a:r>
            </a:p>
            <a:p>
              <a:pPr algn="ctr"/>
              <a:r>
                <a:rPr lang="fr-FR" sz="1400" b="1" dirty="0">
                  <a:solidFill>
                    <a:srgbClr val="0C0D12"/>
                  </a:solidFill>
                  <a:latin typeface="Maven Pro"/>
                  <a:ea typeface="Roboto Light" panose="02000000000000000000" pitchFamily="2" charset="0"/>
                </a:rPr>
                <a:t>99% de la variance conservée</a:t>
              </a:r>
              <a:endParaRPr lang="fr-FR" sz="1400" b="1" dirty="0">
                <a:solidFill>
                  <a:srgbClr val="0C0D12"/>
                </a:solidFill>
                <a:latin typeface="Maven Pro"/>
              </a:endParaRPr>
            </a:p>
          </p:txBody>
        </p: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50FFF039-ED1B-6B4F-C70D-BE5BAA5BD3C8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2038"/>
              <a:ext cx="2320120" cy="2491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r-FR" sz="1400" b="1" dirty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Dimension de la matrice</a:t>
              </a:r>
              <a:endParaRPr lang="fr-FR" sz="1050" dirty="0">
                <a:solidFill>
                  <a:srgbClr val="00C7E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19EB7E73-A961-5798-D12D-9C2FE96314AD}"/>
              </a:ext>
            </a:extLst>
          </p:cNvPr>
          <p:cNvSpPr txBox="1">
            <a:spLocks/>
          </p:cNvSpPr>
          <p:nvPr/>
        </p:nvSpPr>
        <p:spPr>
          <a:xfrm>
            <a:off x="478536" y="1336429"/>
            <a:ext cx="100421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Avant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Maven Pro"/>
                <a:ea typeface="Roboto" pitchFamily="2" charset="0"/>
              </a:rPr>
              <a:t>réduction</a:t>
            </a:r>
            <a:endParaRPr lang="fr-FR" sz="1800" dirty="0">
              <a:latin typeface="Maven Pro"/>
              <a:ea typeface="Roboto Light" panose="02000000000000000000" pitchFamily="2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F7985CFB-C757-BD77-DF22-F229DF7EE9CB}"/>
              </a:ext>
            </a:extLst>
          </p:cNvPr>
          <p:cNvSpPr txBox="1">
            <a:spLocks/>
          </p:cNvSpPr>
          <p:nvPr/>
        </p:nvSpPr>
        <p:spPr>
          <a:xfrm>
            <a:off x="8419122" y="1364695"/>
            <a:ext cx="96196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algn="ctr" defTabSz="91412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  <a:latin typeface="Maven Pro"/>
                <a:ea typeface="Roboto" pitchFamily="2" charset="0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fr-FR" dirty="0"/>
              <a:t>Après</a:t>
            </a:r>
          </a:p>
          <a:p>
            <a:r>
              <a:rPr lang="fr-FR" dirty="0"/>
              <a:t>réduction</a:t>
            </a:r>
          </a:p>
        </p:txBody>
      </p:sp>
      <p:sp>
        <p:nvSpPr>
          <p:cNvPr id="30" name="Flèche : droite rayée 29">
            <a:extLst>
              <a:ext uri="{FF2B5EF4-FFF2-40B4-BE49-F238E27FC236}">
                <a16:creationId xmlns:a16="http://schemas.microsoft.com/office/drawing/2014/main" id="{47300F5E-B00A-D998-1B32-E25043125572}"/>
              </a:ext>
            </a:extLst>
          </p:cNvPr>
          <p:cNvSpPr/>
          <p:nvPr/>
        </p:nvSpPr>
        <p:spPr>
          <a:xfrm>
            <a:off x="4754228" y="1463762"/>
            <a:ext cx="2681397" cy="689636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030A0"/>
                </a:solidFill>
                <a:effectLst/>
                <a:latin typeface="Maven Pro"/>
              </a:rPr>
              <a:t>PCA</a:t>
            </a:r>
            <a:endParaRPr lang="fr-FR" b="1" dirty="0">
              <a:solidFill>
                <a:srgbClr val="7030A0"/>
              </a:solidFill>
              <a:latin typeface="Maven Pro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1788C0C-6A0A-B1C7-1F92-AAC1F2C86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" y="2494062"/>
            <a:ext cx="7254650" cy="318904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6D8C9B5-7FEE-5124-0566-FD58FFD30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9418" y="2477199"/>
            <a:ext cx="3218879" cy="4311297"/>
          </a:xfrm>
          <a:prstGeom prst="rect">
            <a:avLst/>
          </a:prstGeom>
        </p:spPr>
      </p:pic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B0AD7C74-33C6-93E6-083D-0FA672BF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21001"/>
              </p:ext>
            </p:extLst>
          </p:nvPr>
        </p:nvGraphicFramePr>
        <p:xfrm>
          <a:off x="980641" y="5780866"/>
          <a:ext cx="4307544" cy="100584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156781">
                  <a:extLst>
                    <a:ext uri="{9D8B030D-6E8A-4147-A177-3AD203B41FA5}">
                      <a16:colId xmlns:a16="http://schemas.microsoft.com/office/drawing/2014/main" val="3447942769"/>
                    </a:ext>
                  </a:extLst>
                </a:gridCol>
                <a:gridCol w="2150763">
                  <a:extLst>
                    <a:ext uri="{9D8B030D-6E8A-4147-A177-3AD203B41FA5}">
                      <a16:colId xmlns:a16="http://schemas.microsoft.com/office/drawing/2014/main" val="1559473357"/>
                    </a:ext>
                  </a:extLst>
                </a:gridCol>
              </a:tblGrid>
              <a:tr h="12086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Métriques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Score</a:t>
                      </a:r>
                      <a:endParaRPr lang="fr-FR" sz="1600" dirty="0"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3A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049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Silhouette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0,48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093796"/>
                  </a:ext>
                </a:extLst>
              </a:tr>
              <a:tr h="245963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ARI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0,459</a:t>
                      </a:r>
                      <a:endParaRPr lang="fr-FR" sz="1600" b="0" dirty="0">
                        <a:solidFill>
                          <a:schemeClr val="bg1"/>
                        </a:solidFill>
                        <a:latin typeface="Maven Pro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5005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FE0AE971-D4E4-5089-AFA8-200FF7B74541}"/>
              </a:ext>
            </a:extLst>
          </p:cNvPr>
          <p:cNvSpPr/>
          <p:nvPr/>
        </p:nvSpPr>
        <p:spPr>
          <a:xfrm>
            <a:off x="4200016" y="71294"/>
            <a:ext cx="378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Classification du texte</a:t>
            </a:r>
            <a:endParaRPr lang="fr-FR" sz="2800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82E8AE1D-9976-2E33-4331-F744F84311AD}"/>
              </a:ext>
            </a:extLst>
          </p:cNvPr>
          <p:cNvSpPr txBox="1"/>
          <p:nvPr/>
        </p:nvSpPr>
        <p:spPr>
          <a:xfrm>
            <a:off x="478536" y="487633"/>
            <a:ext cx="4550955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3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39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fr-FR" sz="2000" dirty="0"/>
              <a:t>2. Approche TF-IDF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5360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323F69"/>
            </a:gs>
            <a:gs pos="48000">
              <a:srgbClr val="202140"/>
            </a:gs>
            <a:gs pos="100000">
              <a:srgbClr val="1C1936"/>
            </a:gs>
          </a:gsLst>
          <a:lin ang="108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4638</TotalTime>
  <Words>2136</Words>
  <Application>Microsoft Office PowerPoint</Application>
  <PresentationFormat>Grand écran</PresentationFormat>
  <Paragraphs>437</Paragraphs>
  <Slides>30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3" baseType="lpstr">
      <vt:lpstr>2</vt:lpstr>
      <vt:lpstr>Archivo Black</vt:lpstr>
      <vt:lpstr>Arial</vt:lpstr>
      <vt:lpstr>Calibri</vt:lpstr>
      <vt:lpstr>Calibri Light</vt:lpstr>
      <vt:lpstr>Consolas</vt:lpstr>
      <vt:lpstr>Maven Pro</vt:lpstr>
      <vt:lpstr>Montserrat</vt:lpstr>
      <vt:lpstr>Roboto</vt:lpstr>
      <vt:lpstr>Roboto Light</vt:lpstr>
      <vt:lpstr>Share Tech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Ganesh  Musuku</dc:creator>
  <cp:lastModifiedBy>alain kenfack</cp:lastModifiedBy>
  <cp:revision>74</cp:revision>
  <dcterms:created xsi:type="dcterms:W3CDTF">2021-05-03T03:51:14Z</dcterms:created>
  <dcterms:modified xsi:type="dcterms:W3CDTF">2023-09-03T13:20:32Z</dcterms:modified>
</cp:coreProperties>
</file>